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60" r:id="rId4"/>
  </p:sldMasterIdLst>
  <p:notesMasterIdLst>
    <p:notesMasterId r:id="rId24"/>
  </p:notesMasterIdLst>
  <p:sldIdLst>
    <p:sldId id="2949" r:id="rId5"/>
    <p:sldId id="2932" r:id="rId6"/>
    <p:sldId id="321" r:id="rId7"/>
    <p:sldId id="259" r:id="rId8"/>
    <p:sldId id="2935" r:id="rId9"/>
    <p:sldId id="2936" r:id="rId10"/>
    <p:sldId id="2937" r:id="rId11"/>
    <p:sldId id="2938" r:id="rId12"/>
    <p:sldId id="2763" r:id="rId13"/>
    <p:sldId id="2939" r:id="rId14"/>
    <p:sldId id="2942" r:id="rId15"/>
    <p:sldId id="2945" r:id="rId16"/>
    <p:sldId id="2941" r:id="rId17"/>
    <p:sldId id="2940" r:id="rId18"/>
    <p:sldId id="2946" r:id="rId19"/>
    <p:sldId id="2947" r:id="rId20"/>
    <p:sldId id="2948" r:id="rId21"/>
    <p:sldId id="377" r:id="rId22"/>
    <p:sldId id="2930" r:id="rId23"/>
  </p:sldIdLst>
  <p:sldSz cx="18288000" cy="10287000"/>
  <p:notesSz cx="9144000" cy="6858000"/>
  <p:embeddedFontLst>
    <p:embeddedFont>
      <p:font typeface="Montserrat" panose="00000500000000000000" pitchFamily="2" charset="0"/>
      <p:regular r:id="rId25"/>
      <p:bold r:id="rId26"/>
      <p:italic r:id="rId27"/>
      <p:boldItalic r:id="rId28"/>
    </p:embeddedFont>
    <p:embeddedFont>
      <p:font typeface="Palatino Linotype" panose="02040502050505030304" pitchFamily="18" charset="0"/>
      <p:regular r:id="rId29"/>
      <p:bold r:id="rId30"/>
      <p:italic r:id="rId31"/>
      <p:boldItalic r:id="rId32"/>
    </p:embeddedFont>
    <p:embeddedFont>
      <p:font typeface="Source Sans Pro" panose="020B0503030403020204" pitchFamily="34" charset="0"/>
      <p:regular r:id="rId33"/>
      <p:bold r:id="rId34"/>
      <p:italic r:id="rId35"/>
      <p:boldItalic r:id="rId3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CCF849C-43D5-7440-898C-846CFA82CEC5}" v="4" dt="2024-05-10T10:11:28.39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7804" autoAdjust="0"/>
    <p:restoredTop sz="86204" autoAdjust="0"/>
  </p:normalViewPr>
  <p:slideViewPr>
    <p:cSldViewPr>
      <p:cViewPr varScale="1">
        <p:scale>
          <a:sx n="42" d="100"/>
          <a:sy n="42" d="100"/>
        </p:scale>
        <p:origin x="192" y="110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2.fntdata"/><Relationship Id="rId39" Type="http://schemas.openxmlformats.org/officeDocument/2006/relationships/theme" Target="theme/theme1.xml"/><Relationship Id="rId21" Type="http://schemas.openxmlformats.org/officeDocument/2006/relationships/slide" Target="slides/slide17.xml"/><Relationship Id="rId34" Type="http://schemas.openxmlformats.org/officeDocument/2006/relationships/font" Target="fonts/font10.fntdata"/><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font" Target="fonts/font5.fntdata"/><Relationship Id="rId41"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font" Target="fonts/font4.fntdata"/><Relationship Id="rId36" Type="http://schemas.openxmlformats.org/officeDocument/2006/relationships/font" Target="fonts/font12.fnt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7.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FF9C8C7-F07E-C744-8C6F-9B7194EF2F98}" type="doc">
      <dgm:prSet loTypeId="urn:microsoft.com/office/officeart/2008/layout/VerticalCurvedList" loCatId="" qsTypeId="urn:microsoft.com/office/officeart/2005/8/quickstyle/simple1" qsCatId="simple" csTypeId="urn:microsoft.com/office/officeart/2005/8/colors/accent1_2" csCatId="accent1" phldr="1"/>
      <dgm:spPr/>
      <dgm:t>
        <a:bodyPr/>
        <a:lstStyle/>
        <a:p>
          <a:endParaRPr lang="en-GB"/>
        </a:p>
      </dgm:t>
    </dgm:pt>
    <dgm:pt modelId="{D20459F7-8EDB-1546-8AD9-1511FA559B18}">
      <dgm:prSet phldrT="[Text]" phldr="1" custT="1"/>
      <dgm:spPr>
        <a:solidFill>
          <a:schemeClr val="bg2"/>
        </a:solidFill>
        <a:ln>
          <a:solidFill>
            <a:srgbClr val="467A78"/>
          </a:solidFill>
        </a:ln>
      </dgm:spPr>
      <dgm:t>
        <a:bodyPr/>
        <a:lstStyle/>
        <a:p>
          <a:endParaRPr lang="en-GB" sz="3200" b="1" i="0">
            <a:solidFill>
              <a:srgbClr val="467A78"/>
            </a:solidFill>
            <a:latin typeface="Source Sans Pro" panose="020B0503030403020204" pitchFamily="34" charset="0"/>
            <a:ea typeface="Source Sans Pro" panose="020B0503030403020204" pitchFamily="34" charset="0"/>
          </a:endParaRPr>
        </a:p>
      </dgm:t>
    </dgm:pt>
    <dgm:pt modelId="{6AD4DE15-39B7-694A-9785-3984DED4E9B3}" type="parTrans" cxnId="{EA2CBD90-54C1-804F-AFF8-12FBBBC58B8B}">
      <dgm:prSet/>
      <dgm:spPr/>
      <dgm:t>
        <a:bodyPr/>
        <a:lstStyle/>
        <a:p>
          <a:endParaRPr lang="en-GB"/>
        </a:p>
      </dgm:t>
    </dgm:pt>
    <dgm:pt modelId="{22D27151-A620-6740-9532-EFD9BE942B3B}" type="sibTrans" cxnId="{EA2CBD90-54C1-804F-AFF8-12FBBBC58B8B}">
      <dgm:prSet/>
      <dgm:spPr>
        <a:ln>
          <a:solidFill>
            <a:srgbClr val="467A78"/>
          </a:solidFill>
        </a:ln>
      </dgm:spPr>
      <dgm:t>
        <a:bodyPr/>
        <a:lstStyle/>
        <a:p>
          <a:endParaRPr lang="en-GB"/>
        </a:p>
      </dgm:t>
    </dgm:pt>
    <dgm:pt modelId="{C17B1F6D-2C90-9640-9E16-C124D861E78D}">
      <dgm:prSet phldrT="[Text]" phldr="1" custT="1"/>
      <dgm:spPr>
        <a:solidFill>
          <a:schemeClr val="bg2"/>
        </a:solidFill>
        <a:ln>
          <a:solidFill>
            <a:srgbClr val="467A78"/>
          </a:solidFill>
        </a:ln>
      </dgm:spPr>
      <dgm:t>
        <a:bodyPr/>
        <a:lstStyle/>
        <a:p>
          <a:endParaRPr lang="en-GB" sz="3200" b="1" i="0">
            <a:solidFill>
              <a:srgbClr val="467A78"/>
            </a:solidFill>
          </a:endParaRPr>
        </a:p>
      </dgm:t>
    </dgm:pt>
    <dgm:pt modelId="{E7D27060-2D77-8F49-B1FA-F6802ABD93A8}" type="parTrans" cxnId="{F0D5C522-DF45-5F43-A5E7-5F6F6157654D}">
      <dgm:prSet/>
      <dgm:spPr/>
      <dgm:t>
        <a:bodyPr/>
        <a:lstStyle/>
        <a:p>
          <a:endParaRPr lang="en-GB"/>
        </a:p>
      </dgm:t>
    </dgm:pt>
    <dgm:pt modelId="{FEDA59C2-FD88-7F4D-8B26-DAAB11687D7E}" type="sibTrans" cxnId="{F0D5C522-DF45-5F43-A5E7-5F6F6157654D}">
      <dgm:prSet/>
      <dgm:spPr/>
      <dgm:t>
        <a:bodyPr/>
        <a:lstStyle/>
        <a:p>
          <a:endParaRPr lang="en-GB"/>
        </a:p>
      </dgm:t>
    </dgm:pt>
    <dgm:pt modelId="{FDDD6914-1A25-344F-ABD4-2375EA8E478B}">
      <dgm:prSet phldrT="[Text]" phldr="1" custT="1"/>
      <dgm:spPr>
        <a:solidFill>
          <a:schemeClr val="bg2"/>
        </a:solidFill>
        <a:ln>
          <a:solidFill>
            <a:srgbClr val="467A78"/>
          </a:solidFill>
        </a:ln>
      </dgm:spPr>
      <dgm:t>
        <a:bodyPr/>
        <a:lstStyle/>
        <a:p>
          <a:endParaRPr lang="en-GB" sz="3200" b="1" i="0">
            <a:solidFill>
              <a:srgbClr val="467A78"/>
            </a:solidFill>
          </a:endParaRPr>
        </a:p>
      </dgm:t>
    </dgm:pt>
    <dgm:pt modelId="{1AA2831D-F70C-0146-ABD7-1BC108215044}" type="parTrans" cxnId="{4C02A7A5-8E08-E94D-A0FB-3176BE4EE45D}">
      <dgm:prSet/>
      <dgm:spPr/>
      <dgm:t>
        <a:bodyPr/>
        <a:lstStyle/>
        <a:p>
          <a:endParaRPr lang="en-GB"/>
        </a:p>
      </dgm:t>
    </dgm:pt>
    <dgm:pt modelId="{9A1ACA25-B64B-8B43-833E-B5DAFEF6293B}" type="sibTrans" cxnId="{4C02A7A5-8E08-E94D-A0FB-3176BE4EE45D}">
      <dgm:prSet/>
      <dgm:spPr/>
      <dgm:t>
        <a:bodyPr/>
        <a:lstStyle/>
        <a:p>
          <a:endParaRPr lang="en-GB"/>
        </a:p>
      </dgm:t>
    </dgm:pt>
    <dgm:pt modelId="{2B10B9D8-3CD4-DF4E-92BC-739C09B8FCD2}">
      <dgm:prSet phldrT="[Text]" custT="1"/>
      <dgm:spPr>
        <a:solidFill>
          <a:schemeClr val="bg2"/>
        </a:solidFill>
        <a:ln>
          <a:solidFill>
            <a:srgbClr val="467A78"/>
          </a:solidFill>
        </a:ln>
      </dgm:spPr>
      <dgm:t>
        <a:bodyPr/>
        <a:lstStyle/>
        <a:p>
          <a:endParaRPr lang="en-GB" sz="3200" b="1" i="0">
            <a:solidFill>
              <a:srgbClr val="467A78"/>
            </a:solidFill>
          </a:endParaRPr>
        </a:p>
      </dgm:t>
    </dgm:pt>
    <dgm:pt modelId="{D933C8DA-6BB6-5742-BF2E-D0DDC3DE6E42}" type="parTrans" cxnId="{2B0DD233-5BCF-DF4A-A9DB-C605CB02ECAE}">
      <dgm:prSet/>
      <dgm:spPr/>
      <dgm:t>
        <a:bodyPr/>
        <a:lstStyle/>
        <a:p>
          <a:endParaRPr lang="en-GB"/>
        </a:p>
      </dgm:t>
    </dgm:pt>
    <dgm:pt modelId="{3C067ECB-0C01-9541-960A-41D9644379AD}" type="sibTrans" cxnId="{2B0DD233-5BCF-DF4A-A9DB-C605CB02ECAE}">
      <dgm:prSet/>
      <dgm:spPr/>
      <dgm:t>
        <a:bodyPr/>
        <a:lstStyle/>
        <a:p>
          <a:endParaRPr lang="en-GB"/>
        </a:p>
      </dgm:t>
    </dgm:pt>
    <dgm:pt modelId="{6D7A4155-1E03-174A-BFD6-8CFBC0F6DA41}" type="pres">
      <dgm:prSet presAssocID="{2FF9C8C7-F07E-C744-8C6F-9B7194EF2F98}" presName="Name0" presStyleCnt="0">
        <dgm:presLayoutVars>
          <dgm:chMax val="7"/>
          <dgm:chPref val="7"/>
          <dgm:dir/>
        </dgm:presLayoutVars>
      </dgm:prSet>
      <dgm:spPr/>
    </dgm:pt>
    <dgm:pt modelId="{E139D40D-8DA1-E041-8900-3208B94FE078}" type="pres">
      <dgm:prSet presAssocID="{2FF9C8C7-F07E-C744-8C6F-9B7194EF2F98}" presName="Name1" presStyleCnt="0"/>
      <dgm:spPr/>
    </dgm:pt>
    <dgm:pt modelId="{95077D82-7CEA-0A4B-BC97-B80103F2B779}" type="pres">
      <dgm:prSet presAssocID="{2FF9C8C7-F07E-C744-8C6F-9B7194EF2F98}" presName="cycle" presStyleCnt="0"/>
      <dgm:spPr/>
    </dgm:pt>
    <dgm:pt modelId="{71213309-973F-B54E-8D4E-DEC9F1A7E6CA}" type="pres">
      <dgm:prSet presAssocID="{2FF9C8C7-F07E-C744-8C6F-9B7194EF2F98}" presName="srcNode" presStyleLbl="node1" presStyleIdx="0" presStyleCnt="4"/>
      <dgm:spPr/>
    </dgm:pt>
    <dgm:pt modelId="{0EDD4FB7-4E29-D343-BEAB-0708B932C111}" type="pres">
      <dgm:prSet presAssocID="{2FF9C8C7-F07E-C744-8C6F-9B7194EF2F98}" presName="conn" presStyleLbl="parChTrans1D2" presStyleIdx="0" presStyleCnt="1"/>
      <dgm:spPr/>
    </dgm:pt>
    <dgm:pt modelId="{A0BB414E-75D0-504D-8852-0AD47326FA05}" type="pres">
      <dgm:prSet presAssocID="{2FF9C8C7-F07E-C744-8C6F-9B7194EF2F98}" presName="extraNode" presStyleLbl="node1" presStyleIdx="0" presStyleCnt="4"/>
      <dgm:spPr/>
    </dgm:pt>
    <dgm:pt modelId="{606F4420-4EFC-4C49-AC46-5DAE3000550E}" type="pres">
      <dgm:prSet presAssocID="{2FF9C8C7-F07E-C744-8C6F-9B7194EF2F98}" presName="dstNode" presStyleLbl="node1" presStyleIdx="0" presStyleCnt="4"/>
      <dgm:spPr/>
    </dgm:pt>
    <dgm:pt modelId="{2828C524-579B-4446-8EFB-3EAC54AB018D}" type="pres">
      <dgm:prSet presAssocID="{D20459F7-8EDB-1546-8AD9-1511FA559B18}" presName="text_1" presStyleLbl="node1" presStyleIdx="0" presStyleCnt="4">
        <dgm:presLayoutVars>
          <dgm:bulletEnabled val="1"/>
        </dgm:presLayoutVars>
      </dgm:prSet>
      <dgm:spPr/>
    </dgm:pt>
    <dgm:pt modelId="{3446FC35-B238-1749-B8D1-084A7DCC0492}" type="pres">
      <dgm:prSet presAssocID="{D20459F7-8EDB-1546-8AD9-1511FA559B18}" presName="accent_1" presStyleCnt="0"/>
      <dgm:spPr/>
    </dgm:pt>
    <dgm:pt modelId="{0DC60721-3F12-A642-80A9-2F994F023232}" type="pres">
      <dgm:prSet presAssocID="{D20459F7-8EDB-1546-8AD9-1511FA559B18}" presName="accentRepeatNode" presStyleLbl="solidFgAcc1" presStyleIdx="0" presStyleCnt="4"/>
      <dgm:spPr>
        <a:ln>
          <a:solidFill>
            <a:srgbClr val="467A78"/>
          </a:solidFill>
        </a:ln>
      </dgm:spPr>
    </dgm:pt>
    <dgm:pt modelId="{434B212F-2D07-1446-93B5-B136573474F6}" type="pres">
      <dgm:prSet presAssocID="{C17B1F6D-2C90-9640-9E16-C124D861E78D}" presName="text_2" presStyleLbl="node1" presStyleIdx="1" presStyleCnt="4">
        <dgm:presLayoutVars>
          <dgm:bulletEnabled val="1"/>
        </dgm:presLayoutVars>
      </dgm:prSet>
      <dgm:spPr/>
    </dgm:pt>
    <dgm:pt modelId="{2D2DC425-6B87-9A4E-894F-24D31223A870}" type="pres">
      <dgm:prSet presAssocID="{C17B1F6D-2C90-9640-9E16-C124D861E78D}" presName="accent_2" presStyleCnt="0"/>
      <dgm:spPr/>
    </dgm:pt>
    <dgm:pt modelId="{4158D907-41A1-0E40-BB77-3146176A25DA}" type="pres">
      <dgm:prSet presAssocID="{C17B1F6D-2C90-9640-9E16-C124D861E78D}" presName="accentRepeatNode" presStyleLbl="solidFgAcc1" presStyleIdx="1" presStyleCnt="4"/>
      <dgm:spPr>
        <a:ln>
          <a:solidFill>
            <a:srgbClr val="467A78"/>
          </a:solidFill>
        </a:ln>
      </dgm:spPr>
    </dgm:pt>
    <dgm:pt modelId="{16FBC536-F710-CB4C-9589-9B3408895722}" type="pres">
      <dgm:prSet presAssocID="{FDDD6914-1A25-344F-ABD4-2375EA8E478B}" presName="text_3" presStyleLbl="node1" presStyleIdx="2" presStyleCnt="4">
        <dgm:presLayoutVars>
          <dgm:bulletEnabled val="1"/>
        </dgm:presLayoutVars>
      </dgm:prSet>
      <dgm:spPr/>
    </dgm:pt>
    <dgm:pt modelId="{DABC475D-1F78-3F42-9D89-D77878E4ACE9}" type="pres">
      <dgm:prSet presAssocID="{FDDD6914-1A25-344F-ABD4-2375EA8E478B}" presName="accent_3" presStyleCnt="0"/>
      <dgm:spPr/>
    </dgm:pt>
    <dgm:pt modelId="{758349A3-BCA3-6748-B3FC-75A9A805E797}" type="pres">
      <dgm:prSet presAssocID="{FDDD6914-1A25-344F-ABD4-2375EA8E478B}" presName="accentRepeatNode" presStyleLbl="solidFgAcc1" presStyleIdx="2" presStyleCnt="4"/>
      <dgm:spPr>
        <a:ln>
          <a:solidFill>
            <a:srgbClr val="467A78"/>
          </a:solidFill>
        </a:ln>
      </dgm:spPr>
    </dgm:pt>
    <dgm:pt modelId="{88519641-7E92-D646-9DB6-1EA574EDB9ED}" type="pres">
      <dgm:prSet presAssocID="{2B10B9D8-3CD4-DF4E-92BC-739C09B8FCD2}" presName="text_4" presStyleLbl="node1" presStyleIdx="3" presStyleCnt="4">
        <dgm:presLayoutVars>
          <dgm:bulletEnabled val="1"/>
        </dgm:presLayoutVars>
      </dgm:prSet>
      <dgm:spPr/>
    </dgm:pt>
    <dgm:pt modelId="{5EDF6ABC-31E4-E34D-B5A1-195A9656E610}" type="pres">
      <dgm:prSet presAssocID="{2B10B9D8-3CD4-DF4E-92BC-739C09B8FCD2}" presName="accent_4" presStyleCnt="0"/>
      <dgm:spPr/>
    </dgm:pt>
    <dgm:pt modelId="{63DA9246-F746-2441-9298-2B85141C1187}" type="pres">
      <dgm:prSet presAssocID="{2B10B9D8-3CD4-DF4E-92BC-739C09B8FCD2}" presName="accentRepeatNode" presStyleLbl="solidFgAcc1" presStyleIdx="3" presStyleCnt="4"/>
      <dgm:spPr/>
    </dgm:pt>
  </dgm:ptLst>
  <dgm:cxnLst>
    <dgm:cxn modelId="{4D862415-2E07-4146-AB28-65ECFFD95EF1}" type="presOf" srcId="{2B10B9D8-3CD4-DF4E-92BC-739C09B8FCD2}" destId="{88519641-7E92-D646-9DB6-1EA574EDB9ED}" srcOrd="0" destOrd="0" presId="urn:microsoft.com/office/officeart/2008/layout/VerticalCurvedList"/>
    <dgm:cxn modelId="{F0D5C522-DF45-5F43-A5E7-5F6F6157654D}" srcId="{2FF9C8C7-F07E-C744-8C6F-9B7194EF2F98}" destId="{C17B1F6D-2C90-9640-9E16-C124D861E78D}" srcOrd="1" destOrd="0" parTransId="{E7D27060-2D77-8F49-B1FA-F6802ABD93A8}" sibTransId="{FEDA59C2-FD88-7F4D-8B26-DAAB11687D7E}"/>
    <dgm:cxn modelId="{2B0DD233-5BCF-DF4A-A9DB-C605CB02ECAE}" srcId="{2FF9C8C7-F07E-C744-8C6F-9B7194EF2F98}" destId="{2B10B9D8-3CD4-DF4E-92BC-739C09B8FCD2}" srcOrd="3" destOrd="0" parTransId="{D933C8DA-6BB6-5742-BF2E-D0DDC3DE6E42}" sibTransId="{3C067ECB-0C01-9541-960A-41D9644379AD}"/>
    <dgm:cxn modelId="{31706549-42A4-6040-A40B-E043A42926D8}" type="presOf" srcId="{2FF9C8C7-F07E-C744-8C6F-9B7194EF2F98}" destId="{6D7A4155-1E03-174A-BFD6-8CFBC0F6DA41}" srcOrd="0" destOrd="0" presId="urn:microsoft.com/office/officeart/2008/layout/VerticalCurvedList"/>
    <dgm:cxn modelId="{66F30A5A-96AB-0241-A4A5-6AEE6B39AFD7}" type="presOf" srcId="{FDDD6914-1A25-344F-ABD4-2375EA8E478B}" destId="{16FBC536-F710-CB4C-9589-9B3408895722}" srcOrd="0" destOrd="0" presId="urn:microsoft.com/office/officeart/2008/layout/VerticalCurvedList"/>
    <dgm:cxn modelId="{6062988B-6284-6B41-B7A2-C1BA03253C2F}" type="presOf" srcId="{22D27151-A620-6740-9532-EFD9BE942B3B}" destId="{0EDD4FB7-4E29-D343-BEAB-0708B932C111}" srcOrd="0" destOrd="0" presId="urn:microsoft.com/office/officeart/2008/layout/VerticalCurvedList"/>
    <dgm:cxn modelId="{EA2CBD90-54C1-804F-AFF8-12FBBBC58B8B}" srcId="{2FF9C8C7-F07E-C744-8C6F-9B7194EF2F98}" destId="{D20459F7-8EDB-1546-8AD9-1511FA559B18}" srcOrd="0" destOrd="0" parTransId="{6AD4DE15-39B7-694A-9785-3984DED4E9B3}" sibTransId="{22D27151-A620-6740-9532-EFD9BE942B3B}"/>
    <dgm:cxn modelId="{4C02A7A5-8E08-E94D-A0FB-3176BE4EE45D}" srcId="{2FF9C8C7-F07E-C744-8C6F-9B7194EF2F98}" destId="{FDDD6914-1A25-344F-ABD4-2375EA8E478B}" srcOrd="2" destOrd="0" parTransId="{1AA2831D-F70C-0146-ABD7-1BC108215044}" sibTransId="{9A1ACA25-B64B-8B43-833E-B5DAFEF6293B}"/>
    <dgm:cxn modelId="{C8AA20C7-41FD-3242-9965-B2FFB2511547}" type="presOf" srcId="{D20459F7-8EDB-1546-8AD9-1511FA559B18}" destId="{2828C524-579B-4446-8EFB-3EAC54AB018D}" srcOrd="0" destOrd="0" presId="urn:microsoft.com/office/officeart/2008/layout/VerticalCurvedList"/>
    <dgm:cxn modelId="{FE556FD7-C050-0F42-B375-F0C8EC1EE9BC}" type="presOf" srcId="{C17B1F6D-2C90-9640-9E16-C124D861E78D}" destId="{434B212F-2D07-1446-93B5-B136573474F6}" srcOrd="0" destOrd="0" presId="urn:microsoft.com/office/officeart/2008/layout/VerticalCurvedList"/>
    <dgm:cxn modelId="{BAE0DAFF-EE82-DB4B-930B-A3C8D2F44799}" type="presParOf" srcId="{6D7A4155-1E03-174A-BFD6-8CFBC0F6DA41}" destId="{E139D40D-8DA1-E041-8900-3208B94FE078}" srcOrd="0" destOrd="0" presId="urn:microsoft.com/office/officeart/2008/layout/VerticalCurvedList"/>
    <dgm:cxn modelId="{1AF79B4F-9E88-9540-825B-15E4E2C269C3}" type="presParOf" srcId="{E139D40D-8DA1-E041-8900-3208B94FE078}" destId="{95077D82-7CEA-0A4B-BC97-B80103F2B779}" srcOrd="0" destOrd="0" presId="urn:microsoft.com/office/officeart/2008/layout/VerticalCurvedList"/>
    <dgm:cxn modelId="{A157E8DD-731F-7F40-A0BB-2BE6EBE5DA42}" type="presParOf" srcId="{95077D82-7CEA-0A4B-BC97-B80103F2B779}" destId="{71213309-973F-B54E-8D4E-DEC9F1A7E6CA}" srcOrd="0" destOrd="0" presId="urn:microsoft.com/office/officeart/2008/layout/VerticalCurvedList"/>
    <dgm:cxn modelId="{80336EBA-8D0C-AC46-911F-1EF1DFC61989}" type="presParOf" srcId="{95077D82-7CEA-0A4B-BC97-B80103F2B779}" destId="{0EDD4FB7-4E29-D343-BEAB-0708B932C111}" srcOrd="1" destOrd="0" presId="urn:microsoft.com/office/officeart/2008/layout/VerticalCurvedList"/>
    <dgm:cxn modelId="{B527E33E-0AE8-F643-98E1-AB66DBD194D1}" type="presParOf" srcId="{95077D82-7CEA-0A4B-BC97-B80103F2B779}" destId="{A0BB414E-75D0-504D-8852-0AD47326FA05}" srcOrd="2" destOrd="0" presId="urn:microsoft.com/office/officeart/2008/layout/VerticalCurvedList"/>
    <dgm:cxn modelId="{82140820-53BA-304C-8C07-FB43725EA927}" type="presParOf" srcId="{95077D82-7CEA-0A4B-BC97-B80103F2B779}" destId="{606F4420-4EFC-4C49-AC46-5DAE3000550E}" srcOrd="3" destOrd="0" presId="urn:microsoft.com/office/officeart/2008/layout/VerticalCurvedList"/>
    <dgm:cxn modelId="{80CE4AE2-9224-C840-8E44-7CD3814DC08A}" type="presParOf" srcId="{E139D40D-8DA1-E041-8900-3208B94FE078}" destId="{2828C524-579B-4446-8EFB-3EAC54AB018D}" srcOrd="1" destOrd="0" presId="urn:microsoft.com/office/officeart/2008/layout/VerticalCurvedList"/>
    <dgm:cxn modelId="{E87FE0C4-9C08-594E-A2CB-579A42586DCC}" type="presParOf" srcId="{E139D40D-8DA1-E041-8900-3208B94FE078}" destId="{3446FC35-B238-1749-B8D1-084A7DCC0492}" srcOrd="2" destOrd="0" presId="urn:microsoft.com/office/officeart/2008/layout/VerticalCurvedList"/>
    <dgm:cxn modelId="{186F1741-1F5D-7945-957C-7FCC1EA97578}" type="presParOf" srcId="{3446FC35-B238-1749-B8D1-084A7DCC0492}" destId="{0DC60721-3F12-A642-80A9-2F994F023232}" srcOrd="0" destOrd="0" presId="urn:microsoft.com/office/officeart/2008/layout/VerticalCurvedList"/>
    <dgm:cxn modelId="{849217ED-F9D4-F24B-800E-4E81FD039B3B}" type="presParOf" srcId="{E139D40D-8DA1-E041-8900-3208B94FE078}" destId="{434B212F-2D07-1446-93B5-B136573474F6}" srcOrd="3" destOrd="0" presId="urn:microsoft.com/office/officeart/2008/layout/VerticalCurvedList"/>
    <dgm:cxn modelId="{A212EE39-F352-E94F-B840-0706EDE09C18}" type="presParOf" srcId="{E139D40D-8DA1-E041-8900-3208B94FE078}" destId="{2D2DC425-6B87-9A4E-894F-24D31223A870}" srcOrd="4" destOrd="0" presId="urn:microsoft.com/office/officeart/2008/layout/VerticalCurvedList"/>
    <dgm:cxn modelId="{8BB3DD6D-E28D-3E41-B20C-140BAE58A8B9}" type="presParOf" srcId="{2D2DC425-6B87-9A4E-894F-24D31223A870}" destId="{4158D907-41A1-0E40-BB77-3146176A25DA}" srcOrd="0" destOrd="0" presId="urn:microsoft.com/office/officeart/2008/layout/VerticalCurvedList"/>
    <dgm:cxn modelId="{C9F494FA-E283-F841-A8DC-4C4B829CA4E6}" type="presParOf" srcId="{E139D40D-8DA1-E041-8900-3208B94FE078}" destId="{16FBC536-F710-CB4C-9589-9B3408895722}" srcOrd="5" destOrd="0" presId="urn:microsoft.com/office/officeart/2008/layout/VerticalCurvedList"/>
    <dgm:cxn modelId="{C74C2FDE-A305-BE49-981D-C575FBFEC599}" type="presParOf" srcId="{E139D40D-8DA1-E041-8900-3208B94FE078}" destId="{DABC475D-1F78-3F42-9D89-D77878E4ACE9}" srcOrd="6" destOrd="0" presId="urn:microsoft.com/office/officeart/2008/layout/VerticalCurvedList"/>
    <dgm:cxn modelId="{E7DB4C95-E697-0B47-B202-3551EC3B859A}" type="presParOf" srcId="{DABC475D-1F78-3F42-9D89-D77878E4ACE9}" destId="{758349A3-BCA3-6748-B3FC-75A9A805E797}" srcOrd="0" destOrd="0" presId="urn:microsoft.com/office/officeart/2008/layout/VerticalCurvedList"/>
    <dgm:cxn modelId="{10450E59-F893-E043-B3BC-6C96586BAAF9}" type="presParOf" srcId="{E139D40D-8DA1-E041-8900-3208B94FE078}" destId="{88519641-7E92-D646-9DB6-1EA574EDB9ED}" srcOrd="7" destOrd="0" presId="urn:microsoft.com/office/officeart/2008/layout/VerticalCurvedList"/>
    <dgm:cxn modelId="{E49ADC9A-D0EF-6447-82F8-ABF424C9C47B}" type="presParOf" srcId="{E139D40D-8DA1-E041-8900-3208B94FE078}" destId="{5EDF6ABC-31E4-E34D-B5A1-195A9656E610}" srcOrd="8" destOrd="0" presId="urn:microsoft.com/office/officeart/2008/layout/VerticalCurvedList"/>
    <dgm:cxn modelId="{9B71E8BE-D445-2943-818D-8E80302D0620}" type="presParOf" srcId="{5EDF6ABC-31E4-E34D-B5A1-195A9656E610}" destId="{63DA9246-F746-2441-9298-2B85141C1187}"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EDD4FB7-4E29-D343-BEAB-0708B932C111}">
      <dsp:nvSpPr>
        <dsp:cNvPr id="0" name=""/>
        <dsp:cNvSpPr/>
      </dsp:nvSpPr>
      <dsp:spPr>
        <a:xfrm>
          <a:off x="-8060498" y="-1231356"/>
          <a:ext cx="9590366" cy="9590366"/>
        </a:xfrm>
        <a:prstGeom prst="blockArc">
          <a:avLst>
            <a:gd name="adj1" fmla="val 18900000"/>
            <a:gd name="adj2" fmla="val 2700000"/>
            <a:gd name="adj3" fmla="val 225"/>
          </a:avLst>
        </a:prstGeom>
        <a:noFill/>
        <a:ln w="12700" cap="flat" cmpd="sng" algn="ctr">
          <a:solidFill>
            <a:srgbClr val="467A78"/>
          </a:solidFill>
          <a:prstDash val="solid"/>
          <a:miter lim="800000"/>
        </a:ln>
        <a:effectLst/>
      </dsp:spPr>
      <dsp:style>
        <a:lnRef idx="2">
          <a:scrgbClr r="0" g="0" b="0"/>
        </a:lnRef>
        <a:fillRef idx="0">
          <a:scrgbClr r="0" g="0" b="0"/>
        </a:fillRef>
        <a:effectRef idx="0">
          <a:scrgbClr r="0" g="0" b="0"/>
        </a:effectRef>
        <a:fontRef idx="minor"/>
      </dsp:style>
    </dsp:sp>
    <dsp:sp modelId="{2828C524-579B-4446-8EFB-3EAC54AB018D}">
      <dsp:nvSpPr>
        <dsp:cNvPr id="0" name=""/>
        <dsp:cNvSpPr/>
      </dsp:nvSpPr>
      <dsp:spPr>
        <a:xfrm>
          <a:off x="800212" y="547974"/>
          <a:ext cx="14869613" cy="1096518"/>
        </a:xfrm>
        <a:prstGeom prst="rect">
          <a:avLst/>
        </a:prstGeom>
        <a:solidFill>
          <a:schemeClr val="bg2"/>
        </a:solidFill>
        <a:ln w="12700" cap="flat" cmpd="sng" algn="ctr">
          <a:solidFill>
            <a:srgbClr val="467A78"/>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0361" tIns="81280" rIns="81280" bIns="81280" numCol="1" spcCol="1270" anchor="ctr" anchorCtr="0">
          <a:noAutofit/>
        </a:bodyPr>
        <a:lstStyle/>
        <a:p>
          <a:pPr marL="0" lvl="0" indent="0" algn="l" defTabSz="1422400">
            <a:lnSpc>
              <a:spcPct val="90000"/>
            </a:lnSpc>
            <a:spcBef>
              <a:spcPct val="0"/>
            </a:spcBef>
            <a:spcAft>
              <a:spcPct val="35000"/>
            </a:spcAft>
            <a:buNone/>
          </a:pPr>
          <a:endParaRPr lang="en-GB" sz="3200" b="1" i="0" kern="1200">
            <a:solidFill>
              <a:srgbClr val="467A78"/>
            </a:solidFill>
            <a:latin typeface="Source Sans Pro" panose="020B0503030403020204" pitchFamily="34" charset="0"/>
            <a:ea typeface="Source Sans Pro" panose="020B0503030403020204" pitchFamily="34" charset="0"/>
          </a:endParaRPr>
        </a:p>
      </dsp:txBody>
      <dsp:txXfrm>
        <a:off x="800212" y="547974"/>
        <a:ext cx="14869613" cy="1096518"/>
      </dsp:txXfrm>
    </dsp:sp>
    <dsp:sp modelId="{0DC60721-3F12-A642-80A9-2F994F023232}">
      <dsp:nvSpPr>
        <dsp:cNvPr id="0" name=""/>
        <dsp:cNvSpPr/>
      </dsp:nvSpPr>
      <dsp:spPr>
        <a:xfrm>
          <a:off x="114888" y="410909"/>
          <a:ext cx="1370647" cy="1370647"/>
        </a:xfrm>
        <a:prstGeom prst="ellipse">
          <a:avLst/>
        </a:prstGeom>
        <a:solidFill>
          <a:schemeClr val="lt1">
            <a:hueOff val="0"/>
            <a:satOff val="0"/>
            <a:lumOff val="0"/>
            <a:alphaOff val="0"/>
          </a:schemeClr>
        </a:solidFill>
        <a:ln w="12700" cap="flat" cmpd="sng" algn="ctr">
          <a:solidFill>
            <a:srgbClr val="467A78"/>
          </a:solidFill>
          <a:prstDash val="solid"/>
          <a:miter lim="800000"/>
        </a:ln>
        <a:effectLst/>
      </dsp:spPr>
      <dsp:style>
        <a:lnRef idx="2">
          <a:scrgbClr r="0" g="0" b="0"/>
        </a:lnRef>
        <a:fillRef idx="1">
          <a:scrgbClr r="0" g="0" b="0"/>
        </a:fillRef>
        <a:effectRef idx="0">
          <a:scrgbClr r="0" g="0" b="0"/>
        </a:effectRef>
        <a:fontRef idx="minor"/>
      </dsp:style>
    </dsp:sp>
    <dsp:sp modelId="{434B212F-2D07-1446-93B5-B136573474F6}">
      <dsp:nvSpPr>
        <dsp:cNvPr id="0" name=""/>
        <dsp:cNvSpPr/>
      </dsp:nvSpPr>
      <dsp:spPr>
        <a:xfrm>
          <a:off x="1428871" y="2193036"/>
          <a:ext cx="14240954" cy="1096518"/>
        </a:xfrm>
        <a:prstGeom prst="rect">
          <a:avLst/>
        </a:prstGeom>
        <a:solidFill>
          <a:schemeClr val="bg2"/>
        </a:solidFill>
        <a:ln w="12700" cap="flat" cmpd="sng" algn="ctr">
          <a:solidFill>
            <a:srgbClr val="467A78"/>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0361" tIns="81280" rIns="81280" bIns="81280" numCol="1" spcCol="1270" anchor="ctr" anchorCtr="0">
          <a:noAutofit/>
        </a:bodyPr>
        <a:lstStyle/>
        <a:p>
          <a:pPr marL="0" lvl="0" indent="0" algn="l" defTabSz="1422400">
            <a:lnSpc>
              <a:spcPct val="90000"/>
            </a:lnSpc>
            <a:spcBef>
              <a:spcPct val="0"/>
            </a:spcBef>
            <a:spcAft>
              <a:spcPct val="35000"/>
            </a:spcAft>
            <a:buNone/>
          </a:pPr>
          <a:endParaRPr lang="en-GB" sz="3200" b="1" i="0" kern="1200">
            <a:solidFill>
              <a:srgbClr val="467A78"/>
            </a:solidFill>
          </a:endParaRPr>
        </a:p>
      </dsp:txBody>
      <dsp:txXfrm>
        <a:off x="1428871" y="2193036"/>
        <a:ext cx="14240954" cy="1096518"/>
      </dsp:txXfrm>
    </dsp:sp>
    <dsp:sp modelId="{4158D907-41A1-0E40-BB77-3146176A25DA}">
      <dsp:nvSpPr>
        <dsp:cNvPr id="0" name=""/>
        <dsp:cNvSpPr/>
      </dsp:nvSpPr>
      <dsp:spPr>
        <a:xfrm>
          <a:off x="743547" y="2055971"/>
          <a:ext cx="1370647" cy="1370647"/>
        </a:xfrm>
        <a:prstGeom prst="ellipse">
          <a:avLst/>
        </a:prstGeom>
        <a:solidFill>
          <a:schemeClr val="lt1">
            <a:hueOff val="0"/>
            <a:satOff val="0"/>
            <a:lumOff val="0"/>
            <a:alphaOff val="0"/>
          </a:schemeClr>
        </a:solidFill>
        <a:ln w="12700" cap="flat" cmpd="sng" algn="ctr">
          <a:solidFill>
            <a:srgbClr val="467A78"/>
          </a:solidFill>
          <a:prstDash val="solid"/>
          <a:miter lim="800000"/>
        </a:ln>
        <a:effectLst/>
      </dsp:spPr>
      <dsp:style>
        <a:lnRef idx="2">
          <a:scrgbClr r="0" g="0" b="0"/>
        </a:lnRef>
        <a:fillRef idx="1">
          <a:scrgbClr r="0" g="0" b="0"/>
        </a:fillRef>
        <a:effectRef idx="0">
          <a:scrgbClr r="0" g="0" b="0"/>
        </a:effectRef>
        <a:fontRef idx="minor"/>
      </dsp:style>
    </dsp:sp>
    <dsp:sp modelId="{16FBC536-F710-CB4C-9589-9B3408895722}">
      <dsp:nvSpPr>
        <dsp:cNvPr id="0" name=""/>
        <dsp:cNvSpPr/>
      </dsp:nvSpPr>
      <dsp:spPr>
        <a:xfrm>
          <a:off x="1428871" y="3838099"/>
          <a:ext cx="14240954" cy="1096518"/>
        </a:xfrm>
        <a:prstGeom prst="rect">
          <a:avLst/>
        </a:prstGeom>
        <a:solidFill>
          <a:schemeClr val="bg2"/>
        </a:solidFill>
        <a:ln w="12700" cap="flat" cmpd="sng" algn="ctr">
          <a:solidFill>
            <a:srgbClr val="467A78"/>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0361" tIns="81280" rIns="81280" bIns="81280" numCol="1" spcCol="1270" anchor="ctr" anchorCtr="0">
          <a:noAutofit/>
        </a:bodyPr>
        <a:lstStyle/>
        <a:p>
          <a:pPr marL="0" lvl="0" indent="0" algn="l" defTabSz="1422400">
            <a:lnSpc>
              <a:spcPct val="90000"/>
            </a:lnSpc>
            <a:spcBef>
              <a:spcPct val="0"/>
            </a:spcBef>
            <a:spcAft>
              <a:spcPct val="35000"/>
            </a:spcAft>
            <a:buNone/>
          </a:pPr>
          <a:endParaRPr lang="en-GB" sz="3200" b="1" i="0" kern="1200">
            <a:solidFill>
              <a:srgbClr val="467A78"/>
            </a:solidFill>
          </a:endParaRPr>
        </a:p>
      </dsp:txBody>
      <dsp:txXfrm>
        <a:off x="1428871" y="3838099"/>
        <a:ext cx="14240954" cy="1096518"/>
      </dsp:txXfrm>
    </dsp:sp>
    <dsp:sp modelId="{758349A3-BCA3-6748-B3FC-75A9A805E797}">
      <dsp:nvSpPr>
        <dsp:cNvPr id="0" name=""/>
        <dsp:cNvSpPr/>
      </dsp:nvSpPr>
      <dsp:spPr>
        <a:xfrm>
          <a:off x="743547" y="3701034"/>
          <a:ext cx="1370647" cy="1370647"/>
        </a:xfrm>
        <a:prstGeom prst="ellipse">
          <a:avLst/>
        </a:prstGeom>
        <a:solidFill>
          <a:schemeClr val="lt1">
            <a:hueOff val="0"/>
            <a:satOff val="0"/>
            <a:lumOff val="0"/>
            <a:alphaOff val="0"/>
          </a:schemeClr>
        </a:solidFill>
        <a:ln w="12700" cap="flat" cmpd="sng" algn="ctr">
          <a:solidFill>
            <a:srgbClr val="467A78"/>
          </a:solidFill>
          <a:prstDash val="solid"/>
          <a:miter lim="800000"/>
        </a:ln>
        <a:effectLst/>
      </dsp:spPr>
      <dsp:style>
        <a:lnRef idx="2">
          <a:scrgbClr r="0" g="0" b="0"/>
        </a:lnRef>
        <a:fillRef idx="1">
          <a:scrgbClr r="0" g="0" b="0"/>
        </a:fillRef>
        <a:effectRef idx="0">
          <a:scrgbClr r="0" g="0" b="0"/>
        </a:effectRef>
        <a:fontRef idx="minor"/>
      </dsp:style>
    </dsp:sp>
    <dsp:sp modelId="{88519641-7E92-D646-9DB6-1EA574EDB9ED}">
      <dsp:nvSpPr>
        <dsp:cNvPr id="0" name=""/>
        <dsp:cNvSpPr/>
      </dsp:nvSpPr>
      <dsp:spPr>
        <a:xfrm>
          <a:off x="800212" y="5483161"/>
          <a:ext cx="14869613" cy="1096518"/>
        </a:xfrm>
        <a:prstGeom prst="rect">
          <a:avLst/>
        </a:prstGeom>
        <a:solidFill>
          <a:schemeClr val="bg2"/>
        </a:solidFill>
        <a:ln w="12700" cap="flat" cmpd="sng" algn="ctr">
          <a:solidFill>
            <a:srgbClr val="467A78"/>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0361" tIns="81280" rIns="81280" bIns="81280" numCol="1" spcCol="1270" anchor="ctr" anchorCtr="0">
          <a:noAutofit/>
        </a:bodyPr>
        <a:lstStyle/>
        <a:p>
          <a:pPr marL="0" lvl="0" indent="0" algn="l" defTabSz="1422400">
            <a:lnSpc>
              <a:spcPct val="90000"/>
            </a:lnSpc>
            <a:spcBef>
              <a:spcPct val="0"/>
            </a:spcBef>
            <a:spcAft>
              <a:spcPct val="35000"/>
            </a:spcAft>
            <a:buNone/>
          </a:pPr>
          <a:endParaRPr lang="en-GB" sz="3200" b="1" i="0" kern="1200">
            <a:solidFill>
              <a:srgbClr val="467A78"/>
            </a:solidFill>
          </a:endParaRPr>
        </a:p>
      </dsp:txBody>
      <dsp:txXfrm>
        <a:off x="800212" y="5483161"/>
        <a:ext cx="14869613" cy="1096518"/>
      </dsp:txXfrm>
    </dsp:sp>
    <dsp:sp modelId="{63DA9246-F746-2441-9298-2B85141C1187}">
      <dsp:nvSpPr>
        <dsp:cNvPr id="0" name=""/>
        <dsp:cNvSpPr/>
      </dsp:nvSpPr>
      <dsp:spPr>
        <a:xfrm>
          <a:off x="114888" y="5346096"/>
          <a:ext cx="1370647" cy="1370647"/>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VN"/>
          </a:p>
        </p:txBody>
      </p:sp>
      <p:sp>
        <p:nvSpPr>
          <p:cNvPr id="3" name="Date Placeholder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4EB37FBF-0926-0F44-B298-EF6A0EE3F92F}" type="datetimeFigureOut">
              <a:t>24/12/2024</a:t>
            </a:fld>
            <a:endParaRPr lang="en-VN"/>
          </a:p>
        </p:txBody>
      </p:sp>
      <p:sp>
        <p:nvSpPr>
          <p:cNvPr id="4" name="Slide Image Placeholder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en-VN"/>
          </a:p>
        </p:txBody>
      </p:sp>
      <p:sp>
        <p:nvSpPr>
          <p:cNvPr id="5" name="Notes Placeholder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
        <p:nvSpPr>
          <p:cNvPr id="6" name="Footer Placeholder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lang="en-VN"/>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2E3E97A3-AFA2-5B4D-A7E0-E04B0A606377}" type="slidenum">
              <a:t>‹N°›</a:t>
            </a:fld>
            <a:endParaRPr lang="en-VN"/>
          </a:p>
        </p:txBody>
      </p:sp>
    </p:spTree>
    <p:extLst>
      <p:ext uri="{BB962C8B-B14F-4D97-AF65-F5344CB8AC3E}">
        <p14:creationId xmlns:p14="http://schemas.microsoft.com/office/powerpoint/2010/main" val="12180250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a:p>
        </p:txBody>
      </p:sp>
      <p:sp>
        <p:nvSpPr>
          <p:cNvPr id="4" name="Slide Number Placeholder 3"/>
          <p:cNvSpPr>
            <a:spLocks noGrp="1"/>
          </p:cNvSpPr>
          <p:nvPr>
            <p:ph type="sldNum" sz="quarter" idx="5"/>
          </p:nvPr>
        </p:nvSpPr>
        <p:spPr/>
        <p:txBody>
          <a:bodyPr/>
          <a:lstStyle/>
          <a:p>
            <a:fld id="{C00C9930-0A10-4D51-BF8B-58A66CF9DE84}" type="slidenum">
              <a:rPr lang="en-GB" smtClean="0"/>
              <a:t>1</a:t>
            </a:fld>
            <a:endParaRPr lang="en-GB"/>
          </a:p>
        </p:txBody>
      </p:sp>
    </p:spTree>
    <p:extLst>
      <p:ext uri="{BB962C8B-B14F-4D97-AF65-F5344CB8AC3E}">
        <p14:creationId xmlns:p14="http://schemas.microsoft.com/office/powerpoint/2010/main" val="29192434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a:effectLst/>
                <a:latin typeface="SabonMTPro"/>
              </a:rPr>
              <a:t>Organisations need to select the most appropriate tools for collecting and reporting metrics that meet requirements, such as reporting of marketing performance, accuracy, analysis and visualisation tools. </a:t>
            </a:r>
            <a:endParaRPr lang="en-US" sz="1800"/>
          </a:p>
          <a:p>
            <a:r>
              <a:rPr lang="en-US" sz="1800">
                <a:effectLst/>
                <a:latin typeface="SabonMTPro"/>
              </a:rPr>
              <a:t>Techniques to collect metrics include the collection of site-visitor activity data such as that stored in digital analytics systems such as Google Analytics and Adobe Analytics, and the collection of metrics about outcomes such as online sales or email enquiries and tradi- tional marketing research techniques such as questionnaires and focus groups, which collect information on the customer’s experience on the website. Integration of customer data between data sources is a challenge, since often different tools for managing digital market- ing such as web analytics, digital advertising, email marketing and customer relationship management (CRM) store data separately. Larger organisations invest in </a:t>
            </a:r>
            <a:r>
              <a:rPr lang="en-US" sz="1800" b="1">
                <a:solidFill>
                  <a:srgbClr val="007FFF"/>
                </a:solidFill>
                <a:effectLst/>
                <a:latin typeface="HelveticaNeueLTW1G"/>
              </a:rPr>
              <a:t>customer data platforms (CDPs) </a:t>
            </a:r>
            <a:r>
              <a:rPr lang="en-US" sz="1800">
                <a:effectLst/>
                <a:latin typeface="SabonMTPro"/>
              </a:rPr>
              <a:t>to unify this data from different sources. </a:t>
            </a:r>
            <a:endParaRPr lang="en-US" sz="1800"/>
          </a:p>
          <a:p>
            <a:endParaRPr lang="en-VN" sz="1800"/>
          </a:p>
        </p:txBody>
      </p:sp>
      <p:sp>
        <p:nvSpPr>
          <p:cNvPr id="4" name="Slide Number Placeholder 3"/>
          <p:cNvSpPr>
            <a:spLocks noGrp="1"/>
          </p:cNvSpPr>
          <p:nvPr>
            <p:ph type="sldNum" sz="quarter" idx="5"/>
          </p:nvPr>
        </p:nvSpPr>
        <p:spPr/>
        <p:txBody>
          <a:bodyPr/>
          <a:lstStyle/>
          <a:p>
            <a:fld id="{C00C9930-0A10-4D51-BF8B-58A66CF9DE84}" type="slidenum">
              <a:rPr lang="en-GB" smtClean="0"/>
              <a:t>11</a:t>
            </a:fld>
            <a:endParaRPr lang="en-GB"/>
          </a:p>
        </p:txBody>
      </p:sp>
    </p:spTree>
    <p:extLst>
      <p:ext uri="{BB962C8B-B14F-4D97-AF65-F5344CB8AC3E}">
        <p14:creationId xmlns:p14="http://schemas.microsoft.com/office/powerpoint/2010/main" val="37299732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1">
                <a:effectLst/>
                <a:latin typeface="SabonMTPro"/>
              </a:rPr>
              <a:t>Website feedback tools. </a:t>
            </a:r>
            <a:r>
              <a:rPr lang="en-US" sz="1800">
                <a:effectLst/>
                <a:latin typeface="SabonMTPro"/>
              </a:rPr>
              <a:t>These provide a permanent facility for customers to give feed- back using prompts on every page. They are run continuously to enable continuous feedback, including ratings on page content and also products and services. Structured Net Promoter Score (NPS) surveys can also be used regularly to gain a benchmark score </a:t>
            </a:r>
            <a:endParaRPr lang="en-US" sz="4000"/>
          </a:p>
          <a:p>
            <a:r>
              <a:rPr lang="en-US" sz="1800">
                <a:effectLst/>
                <a:latin typeface="SabonMTPro"/>
              </a:rPr>
              <a:t>comparing promoters against detractors. </a:t>
            </a:r>
            <a:endParaRPr lang="en-US" sz="4000"/>
          </a:p>
          <a:p>
            <a:pPr>
              <a:buFont typeface="+mj-lt"/>
              <a:buAutoNum type="arabicPeriod" startAt="2"/>
            </a:pPr>
            <a:r>
              <a:rPr lang="en-US" sz="1800" b="1">
                <a:solidFill>
                  <a:srgbClr val="8C007F"/>
                </a:solidFill>
                <a:effectLst/>
                <a:latin typeface="HelveticaNeueLTW1G"/>
              </a:rPr>
              <a:t>2  </a:t>
            </a:r>
            <a:r>
              <a:rPr lang="en-US" sz="1800" b="1">
                <a:effectLst/>
                <a:latin typeface="SabonMTPro"/>
              </a:rPr>
              <a:t>Site-user intent-satisfaction surveys. </a:t>
            </a:r>
            <a:r>
              <a:rPr lang="en-US" sz="1800">
                <a:effectLst/>
                <a:latin typeface="SabonMTPro"/>
              </a:rPr>
              <a:t>These tools measure the gap between what the user </a:t>
            </a:r>
            <a:endParaRPr lang="en-US" sz="4000">
              <a:effectLst/>
            </a:endParaRPr>
          </a:p>
          <a:p>
            <a:pPr>
              <a:buFont typeface="+mj-lt"/>
              <a:buAutoNum type="arabicPeriod" startAt="2"/>
            </a:pPr>
            <a:r>
              <a:rPr lang="en-US" sz="1800">
                <a:effectLst/>
                <a:latin typeface="SabonMTPro"/>
              </a:rPr>
              <a:t>had hoped to do on the site and what they actually achieved. We give an example in </a:t>
            </a:r>
            <a:endParaRPr lang="en-US" sz="4000">
              <a:effectLst/>
            </a:endParaRPr>
          </a:p>
          <a:p>
            <a:pPr>
              <a:buFont typeface="+mj-lt"/>
              <a:buAutoNum type="arabicPeriod" startAt="2"/>
            </a:pPr>
            <a:r>
              <a:rPr lang="en-US" sz="1800">
                <a:effectLst/>
                <a:latin typeface="SabonMTPro"/>
              </a:rPr>
              <a:t>Chapter 7 that covers four questions to assess site effectiveness. </a:t>
            </a:r>
            <a:endParaRPr lang="en-US" sz="4000">
              <a:effectLst/>
            </a:endParaRPr>
          </a:p>
          <a:p>
            <a:pPr>
              <a:buFont typeface="+mj-lt"/>
              <a:buAutoNum type="arabicPeriod" startAt="2"/>
            </a:pPr>
            <a:r>
              <a:rPr lang="en-US" sz="1800" b="1">
                <a:solidFill>
                  <a:srgbClr val="8C007F"/>
                </a:solidFill>
                <a:effectLst/>
                <a:latin typeface="HelveticaNeueLTW1G"/>
              </a:rPr>
              <a:t>3  </a:t>
            </a:r>
            <a:r>
              <a:rPr lang="en-US" sz="1800" b="1">
                <a:effectLst/>
                <a:latin typeface="SabonMTPro"/>
              </a:rPr>
              <a:t>Crowdsourcing voice-of-customer and product-opinion software. </a:t>
            </a:r>
            <a:r>
              <a:rPr lang="en-US" sz="1800">
                <a:effectLst/>
                <a:latin typeface="SabonMTPro"/>
              </a:rPr>
              <a:t>These are broader than </a:t>
            </a:r>
            <a:endParaRPr lang="en-US" sz="4000">
              <a:effectLst/>
            </a:endParaRPr>
          </a:p>
          <a:p>
            <a:pPr>
              <a:buFont typeface="+mj-lt"/>
              <a:buAutoNum type="arabicPeriod" startAt="2"/>
            </a:pPr>
            <a:r>
              <a:rPr lang="en-US" sz="1800">
                <a:effectLst/>
                <a:latin typeface="SabonMTPro"/>
              </a:rPr>
              <a:t>web feedback, enabling customers to comment about customer satisfaction and potential </a:t>
            </a:r>
            <a:endParaRPr lang="en-US" sz="4000">
              <a:effectLst/>
            </a:endParaRPr>
          </a:p>
          <a:p>
            <a:pPr>
              <a:buFont typeface="+mj-lt"/>
              <a:buAutoNum type="arabicPeriod" startAt="2"/>
            </a:pPr>
            <a:r>
              <a:rPr lang="en-US" sz="1800">
                <a:effectLst/>
                <a:latin typeface="SabonMTPro"/>
              </a:rPr>
              <a:t>new services. </a:t>
            </a:r>
            <a:endParaRPr lang="en-US" sz="4000">
              <a:effectLst/>
            </a:endParaRPr>
          </a:p>
          <a:p>
            <a:r>
              <a:rPr lang="en-US" sz="1800" b="1">
                <a:solidFill>
                  <a:srgbClr val="8C007F"/>
                </a:solidFill>
                <a:effectLst/>
                <a:latin typeface="HelveticaNeueLTW1G"/>
              </a:rPr>
              <a:t>4 </a:t>
            </a:r>
            <a:r>
              <a:rPr lang="en-US" sz="1800" b="1">
                <a:effectLst/>
                <a:latin typeface="SabonMTPro"/>
              </a:rPr>
              <a:t>Simple page or concept feedback tools. </a:t>
            </a:r>
            <a:r>
              <a:rPr lang="en-US" sz="1800">
                <a:effectLst/>
                <a:latin typeface="SabonMTPro"/>
              </a:rPr>
              <a:t>A form of crowdsourcing, these tools give </a:t>
            </a:r>
            <a:endParaRPr lang="en-US" sz="4000"/>
          </a:p>
          <a:p>
            <a:r>
              <a:rPr lang="en-US" sz="1800">
                <a:effectLst/>
                <a:latin typeface="SabonMTPro"/>
              </a:rPr>
              <a:t>feedback from an online panel about page layout, messaging or services. Tools such as UserTesting and UserZoom provide video feedback on site prototypes through repre- sentative customers completing common tasks. </a:t>
            </a:r>
            <a:endParaRPr lang="en-US" sz="4000"/>
          </a:p>
          <a:p>
            <a:r>
              <a:rPr lang="en-US" sz="1800" b="1">
                <a:solidFill>
                  <a:srgbClr val="8C007F"/>
                </a:solidFill>
                <a:effectLst/>
                <a:latin typeface="HelveticaNeueLTW1G"/>
              </a:rPr>
              <a:t>5 </a:t>
            </a:r>
            <a:r>
              <a:rPr lang="en-US" sz="1800" b="1">
                <a:effectLst/>
                <a:latin typeface="SabonMTPro"/>
              </a:rPr>
              <a:t>General online survey tools. </a:t>
            </a:r>
            <a:r>
              <a:rPr lang="en-US" sz="1800">
                <a:effectLst/>
                <a:latin typeface="SabonMTPro"/>
              </a:rPr>
              <a:t>Freemium tools such as SurveyMonkeyTM (</a:t>
            </a:r>
            <a:r>
              <a:rPr lang="en-US" sz="1800">
                <a:effectLst/>
                <a:latin typeface="HelveticaNeueLTW1G"/>
              </a:rPr>
              <a:t>www. surveymonkey.com</a:t>
            </a:r>
            <a:r>
              <a:rPr lang="en-US" sz="1800" b="1">
                <a:effectLst/>
                <a:latin typeface="SabonMTPro"/>
              </a:rPr>
              <a:t>) </a:t>
            </a:r>
            <a:r>
              <a:rPr lang="en-US" sz="1800">
                <a:effectLst/>
                <a:latin typeface="SabonMTPro"/>
              </a:rPr>
              <a:t>and CrowdsignalTM </a:t>
            </a:r>
            <a:r>
              <a:rPr lang="en-US" sz="1800" b="1">
                <a:effectLst/>
                <a:latin typeface="SabonMTPro"/>
              </a:rPr>
              <a:t>(</a:t>
            </a:r>
            <a:r>
              <a:rPr lang="en-US" sz="1800">
                <a:effectLst/>
                <a:latin typeface="HelveticaNeueLTW1G"/>
              </a:rPr>
              <a:t>www.crowdsignal.com</a:t>
            </a:r>
            <a:r>
              <a:rPr lang="en-US" sz="1800">
                <a:effectLst/>
                <a:latin typeface="SabonMTPro"/>
              </a:rPr>
              <a:t>) enable companies to survey their audience at a low cost. </a:t>
            </a:r>
            <a:endParaRPr lang="en-US" sz="4000"/>
          </a:p>
          <a:p>
            <a:endParaRPr lang="en-US" sz="2800"/>
          </a:p>
        </p:txBody>
      </p:sp>
      <p:sp>
        <p:nvSpPr>
          <p:cNvPr id="4" name="Slide Number Placeholder 3"/>
          <p:cNvSpPr>
            <a:spLocks noGrp="1"/>
          </p:cNvSpPr>
          <p:nvPr>
            <p:ph type="sldNum" sz="quarter" idx="5"/>
          </p:nvPr>
        </p:nvSpPr>
        <p:spPr/>
        <p:txBody>
          <a:bodyPr/>
          <a:lstStyle/>
          <a:p>
            <a:fld id="{C00C9930-0A10-4D51-BF8B-58A66CF9DE84}" type="slidenum">
              <a:rPr lang="en-GB" smtClean="0"/>
              <a:t>12</a:t>
            </a:fld>
            <a:endParaRPr lang="en-GB"/>
          </a:p>
        </p:txBody>
      </p:sp>
    </p:spTree>
    <p:extLst>
      <p:ext uri="{BB962C8B-B14F-4D97-AF65-F5344CB8AC3E}">
        <p14:creationId xmlns:p14="http://schemas.microsoft.com/office/powerpoint/2010/main" val="25050940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VN"/>
              <a:t>Outsour</a:t>
            </a:r>
            <a:r>
              <a:rPr lang="en-US"/>
              <a:t>c</a:t>
            </a:r>
            <a:r>
              <a:rPr lang="en-VN"/>
              <a:t>e: agent, freelancer</a:t>
            </a:r>
          </a:p>
        </p:txBody>
      </p:sp>
      <p:sp>
        <p:nvSpPr>
          <p:cNvPr id="4" name="Slide Number Placeholder 3"/>
          <p:cNvSpPr>
            <a:spLocks noGrp="1"/>
          </p:cNvSpPr>
          <p:nvPr>
            <p:ph type="sldNum" sz="quarter" idx="5"/>
          </p:nvPr>
        </p:nvSpPr>
        <p:spPr/>
        <p:txBody>
          <a:bodyPr/>
          <a:lstStyle/>
          <a:p>
            <a:fld id="{C00C9930-0A10-4D51-BF8B-58A66CF9DE84}" type="slidenum">
              <a:rPr lang="en-GB" smtClean="0"/>
              <a:t>15</a:t>
            </a:fld>
            <a:endParaRPr lang="en-GB"/>
          </a:p>
        </p:txBody>
      </p:sp>
    </p:spTree>
    <p:extLst>
      <p:ext uri="{BB962C8B-B14F-4D97-AF65-F5344CB8AC3E}">
        <p14:creationId xmlns:p14="http://schemas.microsoft.com/office/powerpoint/2010/main" val="40278335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a:effectLst/>
                <a:latin typeface="SabonMTPro"/>
              </a:rPr>
              <a:t>CMSs provide these facilities: </a:t>
            </a:r>
            <a:endParaRPr lang="en-US" sz="2800">
              <a:effectLst/>
            </a:endParaRPr>
          </a:p>
          <a:p>
            <a:pPr fontAlgn="auto">
              <a:buFont typeface="Arial" panose="020B0604020202020204" pitchFamily="34" charset="0"/>
              <a:buChar char="•"/>
            </a:pPr>
            <a:r>
              <a:rPr lang="en-US" sz="1800" b="1">
                <a:solidFill>
                  <a:srgbClr val="8C007F"/>
                </a:solidFill>
                <a:effectLst/>
                <a:latin typeface="SabonMTPro"/>
              </a:rPr>
              <a:t>Page creation and editing: </a:t>
            </a:r>
            <a:r>
              <a:rPr lang="en-US" sz="1800">
                <a:solidFill>
                  <a:srgbClr val="8C007F"/>
                </a:solidFill>
                <a:effectLst/>
                <a:latin typeface="SabonMTPro"/>
              </a:rPr>
              <a:t>an interface for adding and editing page content. </a:t>
            </a:r>
          </a:p>
          <a:p>
            <a:pPr fontAlgn="auto">
              <a:buFont typeface="Arial" panose="020B0604020202020204" pitchFamily="34" charset="0"/>
              <a:buChar char="•"/>
            </a:pPr>
            <a:r>
              <a:rPr lang="en-US" sz="1800" b="1">
                <a:solidFill>
                  <a:srgbClr val="8C007F"/>
                </a:solidFill>
                <a:effectLst/>
                <a:latin typeface="SabonMTPro"/>
              </a:rPr>
              <a:t>Information architechture: </a:t>
            </a:r>
            <a:r>
              <a:rPr lang="en-US" sz="1800">
                <a:solidFill>
                  <a:srgbClr val="8C007F"/>
                </a:solidFill>
                <a:effectLst/>
                <a:latin typeface="SabonMTPro"/>
              </a:rPr>
              <a:t>the design and maintenance of content structure (sub- </a:t>
            </a:r>
          </a:p>
          <a:p>
            <a:pPr fontAlgn="auto">
              <a:buFont typeface="Arial" panose="020B0604020202020204" pitchFamily="34" charset="0"/>
              <a:buChar char="•"/>
            </a:pPr>
            <a:r>
              <a:rPr lang="en-US" sz="1800">
                <a:solidFill>
                  <a:srgbClr val="8C007F"/>
                </a:solidFill>
                <a:effectLst/>
                <a:latin typeface="SabonMTPro"/>
              </a:rPr>
              <a:t>components, templates, etc.), web page structure and website structure. </a:t>
            </a:r>
          </a:p>
          <a:p>
            <a:pPr fontAlgn="auto">
              <a:buFont typeface="Arial" panose="020B0604020202020204" pitchFamily="34" charset="0"/>
              <a:buChar char="•"/>
            </a:pPr>
            <a:r>
              <a:rPr lang="en-US" sz="1800" b="1">
                <a:solidFill>
                  <a:srgbClr val="8C007F"/>
                </a:solidFill>
                <a:effectLst/>
                <a:latin typeface="SabonMTPro"/>
              </a:rPr>
              <a:t>Link management: </a:t>
            </a:r>
            <a:r>
              <a:rPr lang="en-US" sz="1800">
                <a:solidFill>
                  <a:srgbClr val="8C007F"/>
                </a:solidFill>
                <a:effectLst/>
                <a:latin typeface="SabonMTPro"/>
              </a:rPr>
              <a:t>the maintenance of internal and external links through content </a:t>
            </a:r>
          </a:p>
          <a:p>
            <a:pPr fontAlgn="auto">
              <a:buFont typeface="Arial" panose="020B0604020202020204" pitchFamily="34" charset="0"/>
              <a:buChar char="•"/>
            </a:pPr>
            <a:r>
              <a:rPr lang="en-US" sz="1800">
                <a:solidFill>
                  <a:srgbClr val="8C007F"/>
                </a:solidFill>
                <a:effectLst/>
                <a:latin typeface="SabonMTPro"/>
              </a:rPr>
              <a:t>change and the elimination of dead links. </a:t>
            </a:r>
          </a:p>
          <a:p>
            <a:pPr fontAlgn="auto">
              <a:buFont typeface="Arial" panose="020B0604020202020204" pitchFamily="34" charset="0"/>
              <a:buChar char="•"/>
            </a:pPr>
            <a:r>
              <a:rPr lang="en-US" sz="1800" b="1">
                <a:solidFill>
                  <a:srgbClr val="8C007F"/>
                </a:solidFill>
                <a:effectLst/>
                <a:latin typeface="SabonMTPro"/>
              </a:rPr>
              <a:t>Search engine visibility: </a:t>
            </a:r>
            <a:r>
              <a:rPr lang="en-US" sz="1800">
                <a:solidFill>
                  <a:srgbClr val="8C007F"/>
                </a:solidFill>
                <a:effectLst/>
                <a:latin typeface="SabonMTPro"/>
              </a:rPr>
              <a:t>modification of page metadata (described at the start of Chap- </a:t>
            </a:r>
          </a:p>
          <a:p>
            <a:pPr fontAlgn="auto">
              <a:buFont typeface="Arial" panose="020B0604020202020204" pitchFamily="34" charset="0"/>
              <a:buChar char="•"/>
            </a:pPr>
            <a:r>
              <a:rPr lang="en-US" sz="1800">
                <a:solidFill>
                  <a:srgbClr val="8C007F"/>
                </a:solidFill>
                <a:effectLst/>
                <a:latin typeface="SabonMTPro"/>
              </a:rPr>
              <a:t>ter 9) so that relevant titles and content snippets are served in search engines. </a:t>
            </a:r>
          </a:p>
          <a:p>
            <a:pPr fontAlgn="auto">
              <a:buFont typeface="Arial" panose="020B0604020202020204" pitchFamily="34" charset="0"/>
              <a:buChar char="•"/>
            </a:pPr>
            <a:r>
              <a:rPr lang="en-US" sz="1800" b="1">
                <a:solidFill>
                  <a:srgbClr val="8C007F"/>
                </a:solidFill>
                <a:effectLst/>
                <a:latin typeface="SabonMTPro"/>
              </a:rPr>
              <a:t>Input and syndication: </a:t>
            </a:r>
            <a:r>
              <a:rPr lang="en-US" sz="1800">
                <a:solidFill>
                  <a:srgbClr val="8C007F"/>
                </a:solidFill>
                <a:effectLst/>
                <a:latin typeface="SabonMTPro"/>
              </a:rPr>
              <a:t>the loading (spidering) of externally originated content and the </a:t>
            </a:r>
          </a:p>
          <a:p>
            <a:pPr fontAlgn="auto">
              <a:buFont typeface="Arial" panose="020B0604020202020204" pitchFamily="34" charset="0"/>
              <a:buChar char="•"/>
            </a:pPr>
            <a:r>
              <a:rPr lang="en-US" sz="1800">
                <a:solidFill>
                  <a:srgbClr val="8C007F"/>
                </a:solidFill>
                <a:effectLst/>
                <a:latin typeface="SabonMTPro"/>
              </a:rPr>
              <a:t>aggregation and dissemination of content from a variety of sources. </a:t>
            </a:r>
          </a:p>
          <a:p>
            <a:pPr fontAlgn="auto">
              <a:buFont typeface="Arial" panose="020B0604020202020204" pitchFamily="34" charset="0"/>
              <a:buChar char="•"/>
            </a:pPr>
            <a:r>
              <a:rPr lang="en-US" sz="1800" b="1">
                <a:solidFill>
                  <a:srgbClr val="8C007F"/>
                </a:solidFill>
                <a:effectLst/>
                <a:latin typeface="SabonMTPro"/>
              </a:rPr>
              <a:t>Versioning: </a:t>
            </a:r>
            <a:r>
              <a:rPr lang="en-US" sz="1800">
                <a:solidFill>
                  <a:srgbClr val="8C007F"/>
                </a:solidFill>
                <a:effectLst/>
                <a:latin typeface="SabonMTPro"/>
              </a:rPr>
              <a:t>controlling which edition of a page, page element or the whole site is pub- lished. Typically this will be the most recent, but previous editions should be archived and it should be possible to roll back to a previous version at the page, page element or </a:t>
            </a:r>
          </a:p>
          <a:p>
            <a:pPr fontAlgn="auto">
              <a:buFont typeface="Arial" panose="020B0604020202020204" pitchFamily="34" charset="0"/>
              <a:buChar char="•"/>
            </a:pPr>
            <a:r>
              <a:rPr lang="en-US" sz="1800">
                <a:solidFill>
                  <a:srgbClr val="8C007F"/>
                </a:solidFill>
                <a:effectLst/>
                <a:latin typeface="SabonMTPro"/>
              </a:rPr>
              <a:t>site level.</a:t>
            </a:r>
            <a:br>
              <a:rPr lang="en-US" sz="1800">
                <a:solidFill>
                  <a:srgbClr val="8C007F"/>
                </a:solidFill>
                <a:effectLst/>
                <a:latin typeface="SabonMTPro"/>
              </a:rPr>
            </a:br>
            <a:r>
              <a:rPr lang="en-US" sz="1800" b="1">
                <a:solidFill>
                  <a:srgbClr val="8C007F"/>
                </a:solidFill>
                <a:effectLst/>
                <a:latin typeface="SabonMTPro"/>
              </a:rPr>
              <a:t>Security and access control: </a:t>
            </a:r>
            <a:r>
              <a:rPr lang="en-US" sz="1800">
                <a:solidFill>
                  <a:srgbClr val="8C007F"/>
                </a:solidFill>
                <a:effectLst/>
                <a:latin typeface="SabonMTPro"/>
              </a:rPr>
              <a:t>different permissions can be assigned to different roles of users and some content may only be available through log-in details. In these cases, the CMS maintains a list of users. This facility is useful when a company needs to use the same CMS for an intranet, extranet or public internet site that may have different levels </a:t>
            </a:r>
          </a:p>
          <a:p>
            <a:pPr fontAlgn="auto">
              <a:buFont typeface="Arial" panose="020B0604020202020204" pitchFamily="34" charset="0"/>
              <a:buChar char="•"/>
            </a:pPr>
            <a:r>
              <a:rPr lang="en-US" sz="1800">
                <a:solidFill>
                  <a:srgbClr val="8C007F"/>
                </a:solidFill>
                <a:effectLst/>
                <a:latin typeface="SabonMTPro"/>
              </a:rPr>
              <a:t>of permission.</a:t>
            </a:r>
            <a:br>
              <a:rPr lang="en-US" sz="1800">
                <a:solidFill>
                  <a:srgbClr val="8C007F"/>
                </a:solidFill>
                <a:effectLst/>
                <a:latin typeface="SabonMTPro"/>
              </a:rPr>
            </a:br>
            <a:r>
              <a:rPr lang="en-US" sz="1800" b="1">
                <a:solidFill>
                  <a:srgbClr val="8C007F"/>
                </a:solidFill>
                <a:effectLst/>
                <a:latin typeface="SabonMTPro"/>
              </a:rPr>
              <a:t>Publication workflow: </a:t>
            </a:r>
            <a:r>
              <a:rPr lang="en-US" sz="1800">
                <a:solidFill>
                  <a:srgbClr val="8C007F"/>
                </a:solidFill>
                <a:effectLst/>
                <a:latin typeface="SabonMTPro"/>
              </a:rPr>
              <a:t>content destined for a website needs to pass through a publication process to move it from the management environment to the live delivery environment. The process may involve tasks such as format conversion (e.g. to PDF), rendering to HTML, editorial authorisation and the construction of composite documents in real </a:t>
            </a:r>
          </a:p>
          <a:p>
            <a:pPr fontAlgn="auto">
              <a:buFont typeface="Arial" panose="020B0604020202020204" pitchFamily="34" charset="0"/>
              <a:buChar char="•"/>
            </a:pPr>
            <a:r>
              <a:rPr lang="en-US" sz="1800">
                <a:solidFill>
                  <a:srgbClr val="8C007F"/>
                </a:solidFill>
                <a:effectLst/>
                <a:latin typeface="SabonMTPro"/>
              </a:rPr>
              <a:t>time (personalisation and selective dissemination).</a:t>
            </a:r>
            <a:br>
              <a:rPr lang="en-US" sz="1800">
                <a:solidFill>
                  <a:srgbClr val="8C007F"/>
                </a:solidFill>
                <a:effectLst/>
                <a:latin typeface="SabonMTPro"/>
              </a:rPr>
            </a:br>
            <a:r>
              <a:rPr lang="en-US" sz="1800" b="1">
                <a:solidFill>
                  <a:srgbClr val="8C007F"/>
                </a:solidFill>
                <a:effectLst/>
                <a:latin typeface="SabonMTPro"/>
              </a:rPr>
              <a:t>Tracking and monitoring: </a:t>
            </a:r>
            <a:r>
              <a:rPr lang="en-US" sz="1800">
                <a:solidFill>
                  <a:srgbClr val="8C007F"/>
                </a:solidFill>
                <a:effectLst/>
                <a:latin typeface="SabonMTPro"/>
              </a:rPr>
              <a:t>providing logs and statistical analysis of use to provide perfor- mance measures, tune the content according to demand and protect against misuse. </a:t>
            </a:r>
          </a:p>
        </p:txBody>
      </p:sp>
      <p:sp>
        <p:nvSpPr>
          <p:cNvPr id="4" name="Slide Number Placeholder 3"/>
          <p:cNvSpPr>
            <a:spLocks noGrp="1"/>
          </p:cNvSpPr>
          <p:nvPr>
            <p:ph type="sldNum" sz="quarter" idx="5"/>
          </p:nvPr>
        </p:nvSpPr>
        <p:spPr/>
        <p:txBody>
          <a:bodyPr/>
          <a:lstStyle/>
          <a:p>
            <a:fld id="{C00C9930-0A10-4D51-BF8B-58A66CF9DE84}" type="slidenum">
              <a:rPr lang="en-GB" smtClean="0"/>
              <a:t>16</a:t>
            </a:fld>
            <a:endParaRPr lang="en-GB"/>
          </a:p>
        </p:txBody>
      </p:sp>
    </p:spTree>
    <p:extLst>
      <p:ext uri="{BB962C8B-B14F-4D97-AF65-F5344CB8AC3E}">
        <p14:creationId xmlns:p14="http://schemas.microsoft.com/office/powerpoint/2010/main" val="23305991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a:effectLst/>
                <a:latin typeface="SabonMTPro"/>
              </a:rPr>
              <a:t>CMSs provide these facilities: </a:t>
            </a:r>
            <a:endParaRPr lang="en-US" sz="2800">
              <a:effectLst/>
            </a:endParaRPr>
          </a:p>
          <a:p>
            <a:pPr fontAlgn="auto">
              <a:buFont typeface="Arial" panose="020B0604020202020204" pitchFamily="34" charset="0"/>
              <a:buChar char="•"/>
            </a:pPr>
            <a:r>
              <a:rPr lang="en-US" sz="1800" b="1">
                <a:solidFill>
                  <a:srgbClr val="8C007F"/>
                </a:solidFill>
                <a:effectLst/>
                <a:latin typeface="SabonMTPro"/>
              </a:rPr>
              <a:t>Page creation and editing: </a:t>
            </a:r>
            <a:r>
              <a:rPr lang="en-US" sz="1800">
                <a:solidFill>
                  <a:srgbClr val="8C007F"/>
                </a:solidFill>
                <a:effectLst/>
                <a:latin typeface="SabonMTPro"/>
              </a:rPr>
              <a:t>an interface for adding and editing page content. </a:t>
            </a:r>
          </a:p>
          <a:p>
            <a:pPr fontAlgn="auto">
              <a:buFont typeface="Arial" panose="020B0604020202020204" pitchFamily="34" charset="0"/>
              <a:buChar char="•"/>
            </a:pPr>
            <a:r>
              <a:rPr lang="en-US" sz="1800" b="1">
                <a:solidFill>
                  <a:srgbClr val="8C007F"/>
                </a:solidFill>
                <a:effectLst/>
                <a:latin typeface="SabonMTPro"/>
              </a:rPr>
              <a:t>Information architechture: </a:t>
            </a:r>
            <a:r>
              <a:rPr lang="en-US" sz="1800">
                <a:solidFill>
                  <a:srgbClr val="8C007F"/>
                </a:solidFill>
                <a:effectLst/>
                <a:latin typeface="SabonMTPro"/>
              </a:rPr>
              <a:t>the design and maintenance of content structure (sub- </a:t>
            </a:r>
          </a:p>
          <a:p>
            <a:pPr fontAlgn="auto">
              <a:buFont typeface="Arial" panose="020B0604020202020204" pitchFamily="34" charset="0"/>
              <a:buChar char="•"/>
            </a:pPr>
            <a:r>
              <a:rPr lang="en-US" sz="1800">
                <a:solidFill>
                  <a:srgbClr val="8C007F"/>
                </a:solidFill>
                <a:effectLst/>
                <a:latin typeface="SabonMTPro"/>
              </a:rPr>
              <a:t>components, templates, etc.), web page structure and website structure. </a:t>
            </a:r>
          </a:p>
          <a:p>
            <a:pPr fontAlgn="auto">
              <a:buFont typeface="Arial" panose="020B0604020202020204" pitchFamily="34" charset="0"/>
              <a:buChar char="•"/>
            </a:pPr>
            <a:r>
              <a:rPr lang="en-US" sz="1800" b="1">
                <a:solidFill>
                  <a:srgbClr val="8C007F"/>
                </a:solidFill>
                <a:effectLst/>
                <a:latin typeface="SabonMTPro"/>
              </a:rPr>
              <a:t>Link management: </a:t>
            </a:r>
            <a:r>
              <a:rPr lang="en-US" sz="1800">
                <a:solidFill>
                  <a:srgbClr val="8C007F"/>
                </a:solidFill>
                <a:effectLst/>
                <a:latin typeface="SabonMTPro"/>
              </a:rPr>
              <a:t>the maintenance of internal and external links through content </a:t>
            </a:r>
          </a:p>
          <a:p>
            <a:pPr fontAlgn="auto">
              <a:buFont typeface="Arial" panose="020B0604020202020204" pitchFamily="34" charset="0"/>
              <a:buChar char="•"/>
            </a:pPr>
            <a:r>
              <a:rPr lang="en-US" sz="1800">
                <a:solidFill>
                  <a:srgbClr val="8C007F"/>
                </a:solidFill>
                <a:effectLst/>
                <a:latin typeface="SabonMTPro"/>
              </a:rPr>
              <a:t>change and the elimination of dead links. </a:t>
            </a:r>
          </a:p>
          <a:p>
            <a:pPr fontAlgn="auto">
              <a:buFont typeface="Arial" panose="020B0604020202020204" pitchFamily="34" charset="0"/>
              <a:buChar char="•"/>
            </a:pPr>
            <a:r>
              <a:rPr lang="en-US" sz="1800" b="1">
                <a:solidFill>
                  <a:srgbClr val="8C007F"/>
                </a:solidFill>
                <a:effectLst/>
                <a:latin typeface="SabonMTPro"/>
              </a:rPr>
              <a:t>Search engine visibility: </a:t>
            </a:r>
            <a:r>
              <a:rPr lang="en-US" sz="1800">
                <a:solidFill>
                  <a:srgbClr val="8C007F"/>
                </a:solidFill>
                <a:effectLst/>
                <a:latin typeface="SabonMTPro"/>
              </a:rPr>
              <a:t>modification of page metadata (described at the start of Chap- </a:t>
            </a:r>
          </a:p>
          <a:p>
            <a:pPr fontAlgn="auto">
              <a:buFont typeface="Arial" panose="020B0604020202020204" pitchFamily="34" charset="0"/>
              <a:buChar char="•"/>
            </a:pPr>
            <a:r>
              <a:rPr lang="en-US" sz="1800">
                <a:solidFill>
                  <a:srgbClr val="8C007F"/>
                </a:solidFill>
                <a:effectLst/>
                <a:latin typeface="SabonMTPro"/>
              </a:rPr>
              <a:t>ter 9) so that relevant titles and content snippets are served in search engines. </a:t>
            </a:r>
          </a:p>
          <a:p>
            <a:pPr fontAlgn="auto">
              <a:buFont typeface="Arial" panose="020B0604020202020204" pitchFamily="34" charset="0"/>
              <a:buChar char="•"/>
            </a:pPr>
            <a:r>
              <a:rPr lang="en-US" sz="1800" b="1">
                <a:solidFill>
                  <a:srgbClr val="8C007F"/>
                </a:solidFill>
                <a:effectLst/>
                <a:latin typeface="SabonMTPro"/>
              </a:rPr>
              <a:t>Input and syndication: </a:t>
            </a:r>
            <a:r>
              <a:rPr lang="en-US" sz="1800">
                <a:solidFill>
                  <a:srgbClr val="8C007F"/>
                </a:solidFill>
                <a:effectLst/>
                <a:latin typeface="SabonMTPro"/>
              </a:rPr>
              <a:t>the loading (spidering) of externally originated content and the </a:t>
            </a:r>
          </a:p>
          <a:p>
            <a:pPr fontAlgn="auto">
              <a:buFont typeface="Arial" panose="020B0604020202020204" pitchFamily="34" charset="0"/>
              <a:buChar char="•"/>
            </a:pPr>
            <a:r>
              <a:rPr lang="en-US" sz="1800">
                <a:solidFill>
                  <a:srgbClr val="8C007F"/>
                </a:solidFill>
                <a:effectLst/>
                <a:latin typeface="SabonMTPro"/>
              </a:rPr>
              <a:t>aggregation and dissemination of content from a variety of sources. </a:t>
            </a:r>
          </a:p>
          <a:p>
            <a:pPr fontAlgn="auto">
              <a:buFont typeface="Arial" panose="020B0604020202020204" pitchFamily="34" charset="0"/>
              <a:buChar char="•"/>
            </a:pPr>
            <a:r>
              <a:rPr lang="en-US" sz="1800" b="1">
                <a:solidFill>
                  <a:srgbClr val="8C007F"/>
                </a:solidFill>
                <a:effectLst/>
                <a:latin typeface="SabonMTPro"/>
              </a:rPr>
              <a:t>Versioning: </a:t>
            </a:r>
            <a:r>
              <a:rPr lang="en-US" sz="1800">
                <a:solidFill>
                  <a:srgbClr val="8C007F"/>
                </a:solidFill>
                <a:effectLst/>
                <a:latin typeface="SabonMTPro"/>
              </a:rPr>
              <a:t>controlling which edition of a page, page element or the whole site is pub- lished. Typically this will be the most recent, but previous editions should be archived and it should be possible to roll back to a previous version at the page, page element or </a:t>
            </a:r>
          </a:p>
          <a:p>
            <a:pPr fontAlgn="auto">
              <a:buFont typeface="Arial" panose="020B0604020202020204" pitchFamily="34" charset="0"/>
              <a:buChar char="•"/>
            </a:pPr>
            <a:r>
              <a:rPr lang="en-US" sz="1800">
                <a:solidFill>
                  <a:srgbClr val="8C007F"/>
                </a:solidFill>
                <a:effectLst/>
                <a:latin typeface="SabonMTPro"/>
              </a:rPr>
              <a:t>site level.</a:t>
            </a:r>
            <a:br>
              <a:rPr lang="en-US" sz="1800">
                <a:solidFill>
                  <a:srgbClr val="8C007F"/>
                </a:solidFill>
                <a:effectLst/>
                <a:latin typeface="SabonMTPro"/>
              </a:rPr>
            </a:br>
            <a:r>
              <a:rPr lang="en-US" sz="1800" b="1">
                <a:solidFill>
                  <a:srgbClr val="8C007F"/>
                </a:solidFill>
                <a:effectLst/>
                <a:latin typeface="SabonMTPro"/>
              </a:rPr>
              <a:t>Security and access control: </a:t>
            </a:r>
            <a:r>
              <a:rPr lang="en-US" sz="1800">
                <a:solidFill>
                  <a:srgbClr val="8C007F"/>
                </a:solidFill>
                <a:effectLst/>
                <a:latin typeface="SabonMTPro"/>
              </a:rPr>
              <a:t>different permissions can be assigned to different roles of users and some content may only be available through log-in details. In these cases, the CMS maintains a list of users. This facility is useful when a company needs to use the same CMS for an intranet, extranet or public internet site that may have different levels </a:t>
            </a:r>
          </a:p>
          <a:p>
            <a:pPr fontAlgn="auto">
              <a:buFont typeface="Arial" panose="020B0604020202020204" pitchFamily="34" charset="0"/>
              <a:buChar char="•"/>
            </a:pPr>
            <a:r>
              <a:rPr lang="en-US" sz="1800">
                <a:solidFill>
                  <a:srgbClr val="8C007F"/>
                </a:solidFill>
                <a:effectLst/>
                <a:latin typeface="SabonMTPro"/>
              </a:rPr>
              <a:t>of permission.</a:t>
            </a:r>
            <a:br>
              <a:rPr lang="en-US" sz="1800">
                <a:solidFill>
                  <a:srgbClr val="8C007F"/>
                </a:solidFill>
                <a:effectLst/>
                <a:latin typeface="SabonMTPro"/>
              </a:rPr>
            </a:br>
            <a:r>
              <a:rPr lang="en-US" sz="1800" b="1">
                <a:solidFill>
                  <a:srgbClr val="8C007F"/>
                </a:solidFill>
                <a:effectLst/>
                <a:latin typeface="SabonMTPro"/>
              </a:rPr>
              <a:t>Publication workflow: </a:t>
            </a:r>
            <a:r>
              <a:rPr lang="en-US" sz="1800">
                <a:solidFill>
                  <a:srgbClr val="8C007F"/>
                </a:solidFill>
                <a:effectLst/>
                <a:latin typeface="SabonMTPro"/>
              </a:rPr>
              <a:t>content destined for a website needs to pass through a publication process to move it from the management environment to the live delivery environment. The process may involve tasks such as format conversion (e.g. to PDF), rendering to HTML, editorial authorisation and the construction of composite documents in real </a:t>
            </a:r>
          </a:p>
          <a:p>
            <a:pPr fontAlgn="auto">
              <a:buFont typeface="Arial" panose="020B0604020202020204" pitchFamily="34" charset="0"/>
              <a:buChar char="•"/>
            </a:pPr>
            <a:r>
              <a:rPr lang="en-US" sz="1800">
                <a:solidFill>
                  <a:srgbClr val="8C007F"/>
                </a:solidFill>
                <a:effectLst/>
                <a:latin typeface="SabonMTPro"/>
              </a:rPr>
              <a:t>time (personalisation and selective dissemination).</a:t>
            </a:r>
            <a:br>
              <a:rPr lang="en-US" sz="1800">
                <a:solidFill>
                  <a:srgbClr val="8C007F"/>
                </a:solidFill>
                <a:effectLst/>
                <a:latin typeface="SabonMTPro"/>
              </a:rPr>
            </a:br>
            <a:r>
              <a:rPr lang="en-US" sz="1800" b="1">
                <a:solidFill>
                  <a:srgbClr val="8C007F"/>
                </a:solidFill>
                <a:effectLst/>
                <a:latin typeface="SabonMTPro"/>
              </a:rPr>
              <a:t>Tracking and monitoring: </a:t>
            </a:r>
            <a:r>
              <a:rPr lang="en-US" sz="1800">
                <a:solidFill>
                  <a:srgbClr val="8C007F"/>
                </a:solidFill>
                <a:effectLst/>
                <a:latin typeface="SabonMTPro"/>
              </a:rPr>
              <a:t>providing logs and statistical analysis of use to provide perfor- mance measures, tune the content according to demand and protect against misuse. </a:t>
            </a:r>
          </a:p>
        </p:txBody>
      </p:sp>
      <p:sp>
        <p:nvSpPr>
          <p:cNvPr id="4" name="Slide Number Placeholder 3"/>
          <p:cNvSpPr>
            <a:spLocks noGrp="1"/>
          </p:cNvSpPr>
          <p:nvPr>
            <p:ph type="sldNum" sz="quarter" idx="5"/>
          </p:nvPr>
        </p:nvSpPr>
        <p:spPr/>
        <p:txBody>
          <a:bodyPr/>
          <a:lstStyle/>
          <a:p>
            <a:fld id="{C00C9930-0A10-4D51-BF8B-58A66CF9DE84}" type="slidenum">
              <a:rPr lang="en-GB" smtClean="0"/>
              <a:t>17</a:t>
            </a:fld>
            <a:endParaRPr lang="en-GB"/>
          </a:p>
        </p:txBody>
      </p:sp>
    </p:spTree>
    <p:extLst>
      <p:ext uri="{BB962C8B-B14F-4D97-AF65-F5344CB8AC3E}">
        <p14:creationId xmlns:p14="http://schemas.microsoft.com/office/powerpoint/2010/main" val="24546058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en-US" sz="1200"/>
              <a:t>Understand the process, KPIs and tools used to measure and improve digital marketing effectiveness</a:t>
            </a:r>
          </a:p>
          <a:p>
            <a:pPr>
              <a:buFont typeface="Arial" panose="020B0604020202020204" pitchFamily="34" charset="0"/>
              <a:buChar char="•"/>
            </a:pPr>
            <a:r>
              <a:rPr lang="en-US" sz="1200"/>
              <a:t>– Performance management for digital channels</a:t>
            </a:r>
          </a:p>
          <a:p>
            <a:pPr>
              <a:buFont typeface="Arial" panose="020B0604020202020204" pitchFamily="34" charset="0"/>
              <a:buChar char="•"/>
            </a:pPr>
            <a:r>
              <a:rPr lang="en-US" sz="1200"/>
              <a:t>• Review data within Google Analytics to identify performance and improvements</a:t>
            </a:r>
          </a:p>
          <a:p>
            <a:pPr>
              <a:buFont typeface="Arial" panose="020B0604020202020204" pitchFamily="34" charset="0"/>
              <a:buChar char="•"/>
            </a:pPr>
            <a:r>
              <a:rPr lang="en-US" sz="1200"/>
              <a:t>– Using Google Analytics to evaluate and improve digital marketing</a:t>
            </a:r>
          </a:p>
          <a:p>
            <a:pPr>
              <a:buFont typeface="Arial" panose="020B0604020202020204" pitchFamily="34" charset="0"/>
              <a:buChar char="•"/>
            </a:pPr>
            <a:r>
              <a:rPr lang="en-US" sz="1200"/>
              <a:t>• Identify the activities necessary when researching and managing digital activi- ties and content</a:t>
            </a:r>
          </a:p>
          <a:p>
            <a:endParaRPr lang="en-VN"/>
          </a:p>
        </p:txBody>
      </p:sp>
      <p:sp>
        <p:nvSpPr>
          <p:cNvPr id="4" name="Slide Number Placeholder 3"/>
          <p:cNvSpPr>
            <a:spLocks noGrp="1"/>
          </p:cNvSpPr>
          <p:nvPr>
            <p:ph type="sldNum" sz="quarter" idx="5"/>
          </p:nvPr>
        </p:nvSpPr>
        <p:spPr/>
        <p:txBody>
          <a:bodyPr/>
          <a:lstStyle/>
          <a:p>
            <a:fld id="{2E3E97A3-AFA2-5B4D-A7E0-E04B0A606377}" type="slidenum">
              <a:rPr lang="en-VN"/>
              <a:t>2</a:t>
            </a:fld>
            <a:endParaRPr lang="en-VN"/>
          </a:p>
        </p:txBody>
      </p:sp>
    </p:spTree>
    <p:extLst>
      <p:ext uri="{BB962C8B-B14F-4D97-AF65-F5344CB8AC3E}">
        <p14:creationId xmlns:p14="http://schemas.microsoft.com/office/powerpoint/2010/main" val="13130015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0" y="514350"/>
            <a:ext cx="4572000" cy="2571750"/>
          </a:xfrm>
        </p:spPr>
      </p:sp>
      <p:sp>
        <p:nvSpPr>
          <p:cNvPr id="3" name="Notes Placeholder 2"/>
          <p:cNvSpPr>
            <a:spLocks noGrp="1"/>
          </p:cNvSpPr>
          <p:nvPr>
            <p:ph type="body" idx="1"/>
          </p:nvPr>
        </p:nvSpPr>
        <p:spPr/>
        <p:txBody>
          <a:bodyPr/>
          <a:lstStyle/>
          <a:p>
            <a:r>
              <a:rPr lang="en-US" sz="1800">
                <a:solidFill>
                  <a:srgbClr val="8C007F"/>
                </a:solidFill>
                <a:effectLst/>
                <a:latin typeface="SabonMTPro"/>
              </a:rPr>
              <a:t>• </a:t>
            </a:r>
            <a:r>
              <a:rPr lang="en-US" sz="1800" b="1">
                <a:effectLst/>
                <a:latin typeface="SabonMTPro"/>
              </a:rPr>
              <a:t>What is it? </a:t>
            </a:r>
            <a:r>
              <a:rPr lang="en-US" sz="1800">
                <a:effectLst/>
                <a:latin typeface="SabonMTPro"/>
              </a:rPr>
              <a:t>A description of the digital media channel.</a:t>
            </a:r>
            <a:br>
              <a:rPr lang="en-US" sz="1800">
                <a:effectLst/>
                <a:latin typeface="SabonMTPro"/>
              </a:rPr>
            </a:br>
            <a:r>
              <a:rPr lang="en-US" sz="1800">
                <a:solidFill>
                  <a:srgbClr val="8C007F"/>
                </a:solidFill>
                <a:effectLst/>
                <a:latin typeface="SabonMTPro"/>
              </a:rPr>
              <a:t>• </a:t>
            </a:r>
            <a:r>
              <a:rPr lang="en-US" sz="1800" b="1">
                <a:effectLst/>
                <a:latin typeface="SabonMTPro"/>
              </a:rPr>
              <a:t>Advantages and disadvantages. </a:t>
            </a:r>
            <a:r>
              <a:rPr lang="en-US" sz="1800">
                <a:effectLst/>
                <a:latin typeface="SabonMTPro"/>
              </a:rPr>
              <a:t>A structured review of the benefits and drawbacks of </a:t>
            </a:r>
            <a:r>
              <a:rPr lang="en-US" sz="1800">
                <a:solidFill>
                  <a:srgbClr val="8C007F"/>
                </a:solidFill>
                <a:effectLst/>
                <a:latin typeface="SabonMTPro"/>
              </a:rPr>
              <a:t>• </a:t>
            </a:r>
            <a:r>
              <a:rPr lang="en-US" sz="1800">
                <a:effectLst/>
                <a:latin typeface="SabonMTPro"/>
              </a:rPr>
              <a:t>each channel. </a:t>
            </a:r>
            <a:endParaRPr lang="en-US"/>
          </a:p>
          <a:p>
            <a:r>
              <a:rPr lang="en-US" sz="1800" b="1">
                <a:effectLst/>
                <a:latin typeface="SabonMTPro"/>
              </a:rPr>
              <a:t>Best practice in planning and management. </a:t>
            </a:r>
            <a:r>
              <a:rPr lang="en-US" sz="1800">
                <a:effectLst/>
                <a:latin typeface="SabonMTPro"/>
              </a:rPr>
              <a:t>A summary of the issues such as targeting, measurement and creative that need to be considered when running a campaign using each digital channel. This expands on the coverage given in the previous chapter on these issues. </a:t>
            </a:r>
            <a:endParaRPr lang="en-US"/>
          </a:p>
          <a:p>
            <a:endParaRPr lang="en-VN" dirty="0"/>
          </a:p>
        </p:txBody>
      </p:sp>
      <p:sp>
        <p:nvSpPr>
          <p:cNvPr id="4" name="Slide Number Placeholder 3"/>
          <p:cNvSpPr>
            <a:spLocks noGrp="1"/>
          </p:cNvSpPr>
          <p:nvPr>
            <p:ph type="sldNum" sz="quarter" idx="5"/>
          </p:nvPr>
        </p:nvSpPr>
        <p:spPr/>
        <p:txBody>
          <a:bodyPr/>
          <a:lstStyle/>
          <a:p>
            <a:fld id="{C00C9930-0A10-4D51-BF8B-58A66CF9DE84}" type="slidenum">
              <a:rPr lang="en-GB" smtClean="0"/>
              <a:t>3</a:t>
            </a:fld>
            <a:endParaRPr lang="en-GB"/>
          </a:p>
        </p:txBody>
      </p:sp>
    </p:spTree>
    <p:extLst>
      <p:ext uri="{BB962C8B-B14F-4D97-AF65-F5344CB8AC3E}">
        <p14:creationId xmlns:p14="http://schemas.microsoft.com/office/powerpoint/2010/main" val="3965237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a:p>
        </p:txBody>
      </p:sp>
      <p:sp>
        <p:nvSpPr>
          <p:cNvPr id="4" name="Slide Number Placeholder 3"/>
          <p:cNvSpPr>
            <a:spLocks noGrp="1"/>
          </p:cNvSpPr>
          <p:nvPr>
            <p:ph type="sldNum" sz="quarter" idx="5"/>
          </p:nvPr>
        </p:nvSpPr>
        <p:spPr/>
        <p:txBody>
          <a:bodyPr/>
          <a:lstStyle/>
          <a:p>
            <a:fld id="{2E3E97A3-AFA2-5B4D-A7E0-E04B0A606377}" type="slidenum">
              <a:rPr lang="en-VN"/>
              <a:t>4</a:t>
            </a:fld>
            <a:endParaRPr lang="en-VN"/>
          </a:p>
        </p:txBody>
      </p:sp>
    </p:spTree>
    <p:extLst>
      <p:ext uri="{BB962C8B-B14F-4D97-AF65-F5344CB8AC3E}">
        <p14:creationId xmlns:p14="http://schemas.microsoft.com/office/powerpoint/2010/main" val="20290668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a:p>
        </p:txBody>
      </p:sp>
      <p:sp>
        <p:nvSpPr>
          <p:cNvPr id="4" name="Slide Number Placeholder 3"/>
          <p:cNvSpPr>
            <a:spLocks noGrp="1"/>
          </p:cNvSpPr>
          <p:nvPr>
            <p:ph type="sldNum" sz="quarter" idx="5"/>
          </p:nvPr>
        </p:nvSpPr>
        <p:spPr/>
        <p:txBody>
          <a:bodyPr/>
          <a:lstStyle/>
          <a:p>
            <a:fld id="{C00C9930-0A10-4D51-BF8B-58A66CF9DE84}" type="slidenum">
              <a:rPr lang="en-GB" smtClean="0"/>
              <a:t>5</a:t>
            </a:fld>
            <a:endParaRPr lang="en-GB"/>
          </a:p>
        </p:txBody>
      </p:sp>
    </p:spTree>
    <p:extLst>
      <p:ext uri="{BB962C8B-B14F-4D97-AF65-F5344CB8AC3E}">
        <p14:creationId xmlns:p14="http://schemas.microsoft.com/office/powerpoint/2010/main" val="11536412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a:p>
        </p:txBody>
      </p:sp>
      <p:sp>
        <p:nvSpPr>
          <p:cNvPr id="4" name="Slide Number Placeholder 3"/>
          <p:cNvSpPr>
            <a:spLocks noGrp="1"/>
          </p:cNvSpPr>
          <p:nvPr>
            <p:ph type="sldNum" sz="quarter" idx="5"/>
          </p:nvPr>
        </p:nvSpPr>
        <p:spPr/>
        <p:txBody>
          <a:bodyPr/>
          <a:lstStyle/>
          <a:p>
            <a:fld id="{C00C9930-0A10-4D51-BF8B-58A66CF9DE84}" type="slidenum">
              <a:rPr lang="en-GB" smtClean="0"/>
              <a:t>6</a:t>
            </a:fld>
            <a:endParaRPr lang="en-GB"/>
          </a:p>
        </p:txBody>
      </p:sp>
    </p:spTree>
    <p:extLst>
      <p:ext uri="{BB962C8B-B14F-4D97-AF65-F5344CB8AC3E}">
        <p14:creationId xmlns:p14="http://schemas.microsoft.com/office/powerpoint/2010/main" val="35308109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800"/>
              <a:t>Analytics challenges reported by digital analysts in the Digital Analytics Association (2017) are most commonly related to data integration and accuracy:</a:t>
            </a:r>
          </a:p>
          <a:p>
            <a:pPr marL="0" indent="0">
              <a:buNone/>
            </a:pPr>
            <a:r>
              <a:rPr lang="en-US" sz="1800"/>
              <a:t>• data access/data silos (22 per cent);</a:t>
            </a:r>
          </a:p>
          <a:p>
            <a:pPr marL="0" indent="0">
              <a:buNone/>
            </a:pPr>
            <a:r>
              <a:rPr lang="en-US" sz="1800"/>
              <a:t>• incomplete data (16 per cent);</a:t>
            </a:r>
          </a:p>
          <a:p>
            <a:pPr marL="0" indent="0">
              <a:buNone/>
            </a:pPr>
            <a:r>
              <a:rPr lang="en-US" sz="1800"/>
              <a:t>• inaccurate data (16 per cent);</a:t>
            </a:r>
          </a:p>
          <a:p>
            <a:pPr marL="0" indent="0">
              <a:buNone/>
            </a:pPr>
            <a:r>
              <a:rPr lang="en-US" sz="1800"/>
              <a:t>• inadequate analytics tools (10 per cent).</a:t>
            </a:r>
            <a:endParaRPr lang="en-VN"/>
          </a:p>
        </p:txBody>
      </p:sp>
      <p:sp>
        <p:nvSpPr>
          <p:cNvPr id="4" name="Slide Number Placeholder 3"/>
          <p:cNvSpPr>
            <a:spLocks noGrp="1"/>
          </p:cNvSpPr>
          <p:nvPr>
            <p:ph type="sldNum" sz="quarter" idx="5"/>
          </p:nvPr>
        </p:nvSpPr>
        <p:spPr/>
        <p:txBody>
          <a:bodyPr/>
          <a:lstStyle/>
          <a:p>
            <a:fld id="{C00C9930-0A10-4D51-BF8B-58A66CF9DE84}" type="slidenum">
              <a:rPr lang="en-GB" smtClean="0"/>
              <a:t>7</a:t>
            </a:fld>
            <a:endParaRPr lang="en-GB"/>
          </a:p>
        </p:txBody>
      </p:sp>
    </p:spTree>
    <p:extLst>
      <p:ext uri="{BB962C8B-B14F-4D97-AF65-F5344CB8AC3E}">
        <p14:creationId xmlns:p14="http://schemas.microsoft.com/office/powerpoint/2010/main" val="19658645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800"/>
              <a:t>Analytics challenges reported by digital analysts in the Digital Analytics Association (2017) are most commonly related to data integration and accuracy:</a:t>
            </a:r>
          </a:p>
          <a:p>
            <a:pPr marL="0" indent="0">
              <a:buNone/>
            </a:pPr>
            <a:r>
              <a:rPr lang="en-US" sz="1800"/>
              <a:t>• data access/data silos (22 per cent);</a:t>
            </a:r>
          </a:p>
          <a:p>
            <a:pPr marL="0" indent="0">
              <a:buNone/>
            </a:pPr>
            <a:r>
              <a:rPr lang="en-US" sz="1800"/>
              <a:t>• incomplete data (16 per cent);</a:t>
            </a:r>
          </a:p>
          <a:p>
            <a:pPr marL="0" indent="0">
              <a:buNone/>
            </a:pPr>
            <a:r>
              <a:rPr lang="en-US" sz="1800"/>
              <a:t>• inaccurate data (16 per cent);</a:t>
            </a:r>
          </a:p>
          <a:p>
            <a:pPr marL="0" indent="0">
              <a:buNone/>
            </a:pPr>
            <a:r>
              <a:rPr lang="en-US" sz="1800"/>
              <a:t>• inadequate analytics tools (10 per cent).</a:t>
            </a:r>
          </a:p>
          <a:p>
            <a:pPr marL="0" indent="0">
              <a:buNone/>
            </a:pPr>
            <a:r>
              <a:rPr lang="en-US" sz="1800"/>
              <a:t>This chapter focus on stage 1 and 2 </a:t>
            </a:r>
            <a:endParaRPr lang="en-VN"/>
          </a:p>
        </p:txBody>
      </p:sp>
      <p:sp>
        <p:nvSpPr>
          <p:cNvPr id="4" name="Slide Number Placeholder 3"/>
          <p:cNvSpPr>
            <a:spLocks noGrp="1"/>
          </p:cNvSpPr>
          <p:nvPr>
            <p:ph type="sldNum" sz="quarter" idx="5"/>
          </p:nvPr>
        </p:nvSpPr>
        <p:spPr/>
        <p:txBody>
          <a:bodyPr/>
          <a:lstStyle/>
          <a:p>
            <a:fld id="{C00C9930-0A10-4D51-BF8B-58A66CF9DE84}" type="slidenum">
              <a:rPr lang="en-GB" smtClean="0"/>
              <a:t>8</a:t>
            </a:fld>
            <a:endParaRPr lang="en-GB"/>
          </a:p>
        </p:txBody>
      </p:sp>
    </p:spTree>
    <p:extLst>
      <p:ext uri="{BB962C8B-B14F-4D97-AF65-F5344CB8AC3E}">
        <p14:creationId xmlns:p14="http://schemas.microsoft.com/office/powerpoint/2010/main" val="23552486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AutoNum type="arabicPeriod"/>
              <a:tabLst/>
              <a:defRPr/>
            </a:pPr>
            <a:r>
              <a:rPr lang="en-US" sz="1800">
                <a:effectLst/>
                <a:latin typeface="SabonMTPro"/>
              </a:rPr>
              <a:t>Measurement for assessing the effectiveness of digital marketing should assess the contribu- tion of digital marketing at different levels from commercial, strategic issues to communica- tions tactics: </a:t>
            </a:r>
            <a:endParaRPr lang="en-US" sz="2800"/>
          </a:p>
          <a:p>
            <a:pPr>
              <a:buFont typeface="+mj-lt"/>
              <a:buAutoNum type="arabicPeriod"/>
            </a:pPr>
            <a:endParaRPr lang="en-US" sz="1800" b="1">
              <a:solidFill>
                <a:srgbClr val="8C007F"/>
              </a:solidFill>
              <a:effectLst/>
              <a:latin typeface="HelveticaNeueLTW1G"/>
            </a:endParaRPr>
          </a:p>
          <a:p>
            <a:pPr>
              <a:buFont typeface="+mj-lt"/>
              <a:buAutoNum type="arabicPeriod"/>
            </a:pPr>
            <a:r>
              <a:rPr lang="en-US" sz="1800" b="1">
                <a:solidFill>
                  <a:srgbClr val="8C007F"/>
                </a:solidFill>
                <a:effectLst/>
                <a:latin typeface="HelveticaNeueLTW1G"/>
              </a:rPr>
              <a:t>1  </a:t>
            </a:r>
            <a:r>
              <a:rPr lang="en-US" sz="1800">
                <a:effectLst/>
                <a:latin typeface="SabonMTPro"/>
              </a:rPr>
              <a:t>Are business objectives defined in the digital marketing strategy being met? </a:t>
            </a:r>
            <a:endParaRPr lang="en-US" sz="2800">
              <a:effectLst/>
            </a:endParaRPr>
          </a:p>
          <a:p>
            <a:pPr>
              <a:buFont typeface="+mj-lt"/>
              <a:buAutoNum type="arabicPeriod"/>
            </a:pPr>
            <a:r>
              <a:rPr lang="en-US" sz="1800" b="1">
                <a:solidFill>
                  <a:srgbClr val="8C007F"/>
                </a:solidFill>
                <a:effectLst/>
                <a:latin typeface="HelveticaNeueLTW1G"/>
              </a:rPr>
              <a:t>2  </a:t>
            </a:r>
            <a:r>
              <a:rPr lang="en-US" sz="1800">
                <a:effectLst/>
                <a:latin typeface="SabonMTPro"/>
              </a:rPr>
              <a:t>Are marketing objectives plans achieved? </a:t>
            </a:r>
            <a:endParaRPr lang="en-US" sz="2800">
              <a:effectLst/>
            </a:endParaRPr>
          </a:p>
          <a:p>
            <a:pPr>
              <a:buFont typeface="+mj-lt"/>
              <a:buAutoNum type="arabicPeriod"/>
            </a:pPr>
            <a:r>
              <a:rPr lang="en-US" sz="1800" b="1">
                <a:solidFill>
                  <a:srgbClr val="8C007F"/>
                </a:solidFill>
                <a:effectLst/>
                <a:latin typeface="HelveticaNeueLTW1G"/>
              </a:rPr>
              <a:t>3  </a:t>
            </a:r>
            <a:r>
              <a:rPr lang="en-US" sz="1800">
                <a:effectLst/>
                <a:latin typeface="SabonMTPro"/>
              </a:rPr>
              <a:t>Are marketing communications objectives achieved? </a:t>
            </a:r>
          </a:p>
          <a:p>
            <a:pPr>
              <a:buFont typeface="+mj-lt"/>
              <a:buAutoNum type="arabicPeriod"/>
            </a:pPr>
            <a:endParaRPr lang="en-US" sz="1800">
              <a:effectLst/>
              <a:latin typeface="SabonMTPro"/>
            </a:endParaRPr>
          </a:p>
          <a:p>
            <a:pPr>
              <a:buFont typeface="+mj-lt"/>
              <a:buAutoNum type="arabicPeriod"/>
            </a:pPr>
            <a:endParaRPr lang="en-US" sz="1800">
              <a:effectLst/>
              <a:latin typeface="SabonMTPro"/>
            </a:endParaRPr>
          </a:p>
          <a:p>
            <a:pPr algn="l" rtl="0" fontAlgn="base"/>
            <a:r>
              <a:rPr lang="vi-VN" sz="2800" b="0" i="0" dirty="0">
                <a:solidFill>
                  <a:srgbClr val="000000"/>
                </a:solidFill>
                <a:effectLst/>
                <a:latin typeface=""/>
              </a:rPr>
              <a:t>+ Đo lường theo đóng góp doanh nghiệp: Dựa vào cơ cấu đóng góp vào doanh thu lợi nhuận</a:t>
            </a:r>
            <a:r>
              <a:rPr lang="en-US" sz="2800" b="0" i="0" dirty="0">
                <a:solidFill>
                  <a:srgbClr val="000000"/>
                </a:solidFill>
                <a:effectLst/>
                <a:latin typeface=""/>
              </a:rPr>
              <a:t> </a:t>
            </a:r>
          </a:p>
          <a:p>
            <a:pPr algn="l" rtl="0" fontAlgn="base"/>
            <a:r>
              <a:rPr lang="vi-VN" sz="2800" b="0" i="0" dirty="0">
                <a:solidFill>
                  <a:srgbClr val="000000"/>
                </a:solidFill>
                <a:effectLst/>
                <a:latin typeface=""/>
              </a:rPr>
              <a:t>+ Đo lường theo kết quả Marketing: Dựa vào khách hàng tiềm năng, những chuyển đổi thành lead</a:t>
            </a:r>
            <a:r>
              <a:rPr lang="en-US" sz="2800" b="0" i="0" dirty="0">
                <a:solidFill>
                  <a:srgbClr val="000000"/>
                </a:solidFill>
                <a:effectLst/>
                <a:latin typeface=""/>
              </a:rPr>
              <a:t> </a:t>
            </a:r>
          </a:p>
          <a:p>
            <a:pPr algn="l" rtl="0" fontAlgn="base"/>
            <a:r>
              <a:rPr lang="vi-VN" sz="2800" b="0" i="0" dirty="0">
                <a:solidFill>
                  <a:srgbClr val="000000"/>
                </a:solidFill>
                <a:effectLst/>
                <a:latin typeface=""/>
              </a:rPr>
              <a:t>+ Đo lường theo sự hài lòng của khách hàng: Đo lường theo tỷ lệ phản hồi, tần suất khách hàng vào trang, thái độ,...</a:t>
            </a:r>
            <a:r>
              <a:rPr lang="en-US" sz="2800" b="0" i="0" dirty="0">
                <a:solidFill>
                  <a:srgbClr val="000000"/>
                </a:solidFill>
                <a:effectLst/>
                <a:latin typeface=""/>
              </a:rPr>
              <a:t> </a:t>
            </a:r>
          </a:p>
          <a:p>
            <a:pPr algn="l" rtl="0" fontAlgn="base"/>
            <a:r>
              <a:rPr lang="vi-VN" sz="2800" b="0" i="0" dirty="0">
                <a:solidFill>
                  <a:srgbClr val="000000"/>
                </a:solidFill>
                <a:effectLst/>
                <a:latin typeface=""/>
              </a:rPr>
              <a:t>+ Đo lường theo hành vi của khách hàng: Dựa vào hành động của khách hàng trên trang</a:t>
            </a:r>
            <a:r>
              <a:rPr lang="en-US" sz="2800" b="0" i="0" dirty="0">
                <a:solidFill>
                  <a:srgbClr val="000000"/>
                </a:solidFill>
                <a:effectLst/>
                <a:latin typeface=""/>
              </a:rPr>
              <a:t> </a:t>
            </a:r>
          </a:p>
          <a:p>
            <a:pPr algn="l" rtl="0" fontAlgn="base"/>
            <a:r>
              <a:rPr lang="vi-VN" sz="2800" b="0" i="0" dirty="0">
                <a:solidFill>
                  <a:srgbClr val="000000"/>
                </a:solidFill>
                <a:effectLst/>
                <a:latin typeface=""/>
              </a:rPr>
              <a:t>+ Đo lường theo theo kết quả xúc tiến: Dựa vào chi phí thu hút và tiếp cận, khả năng chuyển đổi từ email,...</a:t>
            </a:r>
            <a:r>
              <a:rPr lang="en-US" sz="2800" b="0" i="0" dirty="0">
                <a:solidFill>
                  <a:srgbClr val="000000"/>
                </a:solidFill>
                <a:effectLst/>
                <a:latin typeface=""/>
              </a:rPr>
              <a:t> </a:t>
            </a:r>
          </a:p>
          <a:p>
            <a:pPr algn="l" rtl="0" fontAlgn="base"/>
            <a:endParaRPr lang="en-US" sz="2800" b="0" i="0" dirty="0">
              <a:solidFill>
                <a:srgbClr val="000000"/>
              </a:solidFill>
              <a:effectLst/>
              <a:latin typeface=""/>
            </a:endParaRPr>
          </a:p>
          <a:p>
            <a:r>
              <a:rPr lang="en-US" sz="1800" b="1">
                <a:effectLst/>
                <a:latin typeface="HelveticaNeueLTW1G"/>
              </a:rPr>
              <a:t>Marketing outcomes </a:t>
            </a:r>
            <a:endParaRPr lang="en-US" sz="4000"/>
          </a:p>
          <a:p>
            <a:r>
              <a:rPr lang="en-US" sz="1800" b="1">
                <a:solidFill>
                  <a:srgbClr val="007FFF"/>
                </a:solidFill>
                <a:effectLst/>
                <a:latin typeface="HelveticaNeueLTW1G"/>
              </a:rPr>
              <a:t>Channel outcomes </a:t>
            </a:r>
            <a:r>
              <a:rPr lang="en-US" sz="1800">
                <a:effectLst/>
                <a:latin typeface="SabonMTPro"/>
              </a:rPr>
              <a:t>are traditional marketing objectives such as number of sales, number of leads, </a:t>
            </a:r>
            <a:r>
              <a:rPr lang="en-US" sz="1800" b="1">
                <a:solidFill>
                  <a:srgbClr val="007FFF"/>
                </a:solidFill>
                <a:effectLst/>
                <a:latin typeface="HelveticaNeueLTW1G"/>
              </a:rPr>
              <a:t>conversion rates </a:t>
            </a:r>
            <a:r>
              <a:rPr lang="en-US" sz="1800">
                <a:effectLst/>
                <a:latin typeface="SabonMTPro"/>
              </a:rPr>
              <a:t>and targets for customer acquisition and retention, and should be set for digital channels and then compared to other channels. </a:t>
            </a:r>
            <a:endParaRPr lang="en-US" sz="4000"/>
          </a:p>
          <a:p>
            <a:r>
              <a:rPr lang="en-US" sz="1800" i="1">
                <a:effectLst/>
                <a:latin typeface="HelveticaNeueLTW1G"/>
              </a:rPr>
              <a:t>Key marketing outcomes </a:t>
            </a:r>
            <a:endParaRPr lang="en-US" sz="4000"/>
          </a:p>
          <a:p>
            <a:r>
              <a:rPr lang="en-US" sz="1800">
                <a:effectLst/>
                <a:latin typeface="SabonMTPro"/>
              </a:rPr>
              <a:t>Typical marketing outcomes that need to be tracked and reported on using digital analytics and dashboards include: </a:t>
            </a:r>
            <a:endParaRPr lang="en-US" sz="4000"/>
          </a:p>
          <a:p>
            <a:pPr fontAlgn="auto">
              <a:buFont typeface="Arial" panose="020B0604020202020204" pitchFamily="34" charset="0"/>
              <a:buChar char="•"/>
            </a:pPr>
            <a:r>
              <a:rPr lang="en-US" sz="1800">
                <a:solidFill>
                  <a:srgbClr val="8C007F"/>
                </a:solidFill>
                <a:effectLst/>
                <a:latin typeface="SabonMTPro"/>
              </a:rPr>
              <a:t>registration to site or subscriptions to an email newsletter (a new contact or lead); </a:t>
            </a:r>
          </a:p>
          <a:p>
            <a:pPr fontAlgn="auto">
              <a:buFont typeface="Arial" panose="020B0604020202020204" pitchFamily="34" charset="0"/>
              <a:buChar char="•"/>
            </a:pPr>
            <a:r>
              <a:rPr lang="en-US" sz="1800">
                <a:solidFill>
                  <a:srgbClr val="8C007F"/>
                </a:solidFill>
                <a:effectLst/>
                <a:latin typeface="SabonMTPro"/>
              </a:rPr>
              <a:t>requests for further information such as a brochure or a request for a call-back from a </a:t>
            </a:r>
          </a:p>
          <a:p>
            <a:pPr fontAlgn="auto">
              <a:buFont typeface="Arial" panose="020B0604020202020204" pitchFamily="34" charset="0"/>
              <a:buChar char="•"/>
            </a:pPr>
            <a:r>
              <a:rPr lang="en-US" sz="1800">
                <a:solidFill>
                  <a:srgbClr val="8C007F"/>
                </a:solidFill>
                <a:effectLst/>
                <a:latin typeface="SabonMTPro"/>
              </a:rPr>
              <a:t>customer service representative (a new contact or lead); </a:t>
            </a:r>
          </a:p>
          <a:p>
            <a:pPr fontAlgn="auto">
              <a:buFont typeface="Arial" panose="020B0604020202020204" pitchFamily="34" charset="0"/>
              <a:buChar char="•"/>
            </a:pPr>
            <a:r>
              <a:rPr lang="en-US" sz="1800">
                <a:solidFill>
                  <a:srgbClr val="8C007F"/>
                </a:solidFill>
                <a:effectLst/>
                <a:latin typeface="SabonMTPro"/>
              </a:rPr>
              <a:t>responding to a promotion such as an online competition; </a:t>
            </a:r>
          </a:p>
          <a:p>
            <a:pPr fontAlgn="auto">
              <a:buFont typeface="Arial" panose="020B0604020202020204" pitchFamily="34" charset="0"/>
              <a:buChar char="•"/>
            </a:pPr>
            <a:r>
              <a:rPr lang="en-US" sz="1800">
                <a:solidFill>
                  <a:srgbClr val="8C007F"/>
                </a:solidFill>
                <a:effectLst/>
                <a:latin typeface="SabonMTPro"/>
              </a:rPr>
              <a:t>an offline (phone or store) lead or sale influenced by a visit to the site; </a:t>
            </a:r>
          </a:p>
          <a:p>
            <a:pPr fontAlgn="auto">
              <a:buFont typeface="Arial" panose="020B0604020202020204" pitchFamily="34" charset="0"/>
              <a:buChar char="•"/>
            </a:pPr>
            <a:r>
              <a:rPr lang="en-US" sz="1800">
                <a:solidFill>
                  <a:srgbClr val="8C007F"/>
                </a:solidFill>
                <a:effectLst/>
                <a:latin typeface="SabonMTPro"/>
              </a:rPr>
              <a:t>a sale on-site. </a:t>
            </a:r>
          </a:p>
          <a:p>
            <a:pPr fontAlgn="auto">
              <a:buFont typeface="Arial" panose="020B0604020202020204" pitchFamily="34" charset="0"/>
              <a:buChar char="•"/>
            </a:pPr>
            <a:r>
              <a:rPr lang="en-US" sz="1800" i="1">
                <a:solidFill>
                  <a:srgbClr val="8C007F"/>
                </a:solidFill>
                <a:effectLst/>
                <a:latin typeface="HelveticaNeueLTW1G"/>
              </a:rPr>
              <a:t>Key measures </a:t>
            </a:r>
            <a:endParaRPr lang="en-US" sz="1800">
              <a:solidFill>
                <a:srgbClr val="8C007F"/>
              </a:solidFill>
              <a:effectLst/>
              <a:latin typeface="SabonMTPro"/>
            </a:endParaRPr>
          </a:p>
          <a:p>
            <a:pPr fontAlgn="auto">
              <a:buFont typeface="Arial" panose="020B0604020202020204" pitchFamily="34" charset="0"/>
              <a:buChar char="•"/>
            </a:pPr>
            <a:r>
              <a:rPr lang="en-US" sz="1800">
                <a:solidFill>
                  <a:srgbClr val="8C007F"/>
                </a:solidFill>
                <a:effectLst/>
                <a:latin typeface="SabonMTPro"/>
              </a:rPr>
              <a:t>Measures that can be reported include: </a:t>
            </a:r>
          </a:p>
          <a:p>
            <a:r>
              <a:rPr lang="en-US" sz="1800">
                <a:solidFill>
                  <a:srgbClr val="8C007F"/>
                </a:solidFill>
                <a:effectLst/>
                <a:latin typeface="SabonMTPro"/>
              </a:rPr>
              <a:t>• </a:t>
            </a:r>
            <a:r>
              <a:rPr lang="en-US" sz="1800">
                <a:effectLst/>
                <a:latin typeface="SabonMTPro"/>
              </a:rPr>
              <a:t>Channel contribution (direct and indirect). A widely used method of assessing channel outcomes is to review the conversion rate, which gives an indication of the percentage of site visitors who take a particular outcome. For example:</a:t>
            </a:r>
            <a:br>
              <a:rPr lang="en-US" sz="1800">
                <a:effectLst/>
                <a:latin typeface="SabonMTPro"/>
              </a:rPr>
            </a:br>
            <a:r>
              <a:rPr lang="en-US" sz="1800">
                <a:solidFill>
                  <a:srgbClr val="8C007F"/>
                </a:solidFill>
                <a:effectLst/>
                <a:latin typeface="SabonMTPro"/>
              </a:rPr>
              <a:t>• </a:t>
            </a:r>
            <a:r>
              <a:rPr lang="en-US" sz="1800">
                <a:effectLst/>
                <a:latin typeface="SabonMTPro"/>
              </a:rPr>
              <a:t>conversion rate, visitors to purchase </a:t>
            </a:r>
            <a:r>
              <a:rPr lang="en-US" sz="1800">
                <a:effectLst/>
                <a:latin typeface="PearsonMATHPRO08"/>
              </a:rPr>
              <a:t>= </a:t>
            </a:r>
            <a:r>
              <a:rPr lang="en-US" sz="1800">
                <a:effectLst/>
                <a:latin typeface="SabonMTPro"/>
              </a:rPr>
              <a:t>2 per cent (10,000 visitors, of which 200 make </a:t>
            </a:r>
            <a:r>
              <a:rPr lang="en-US" sz="1800">
                <a:solidFill>
                  <a:srgbClr val="8C007F"/>
                </a:solidFill>
                <a:effectLst/>
                <a:latin typeface="SabonMTPro"/>
              </a:rPr>
              <a:t>• </a:t>
            </a:r>
            <a:r>
              <a:rPr lang="en-US" sz="1800">
                <a:effectLst/>
                <a:latin typeface="SabonMTPro"/>
              </a:rPr>
              <a:t>purchases); </a:t>
            </a:r>
            <a:endParaRPr lang="en-US" sz="4000"/>
          </a:p>
          <a:p>
            <a:r>
              <a:rPr lang="en-US" sz="1800">
                <a:effectLst/>
                <a:latin typeface="SabonMTPro"/>
              </a:rPr>
              <a:t>conversion rate, visitors to registration </a:t>
            </a:r>
            <a:r>
              <a:rPr lang="en-US" sz="1800">
                <a:effectLst/>
                <a:latin typeface="PearsonMATHPRO08"/>
              </a:rPr>
              <a:t>= </a:t>
            </a:r>
            <a:r>
              <a:rPr lang="en-US" sz="1800">
                <a:effectLst/>
                <a:latin typeface="SabonMTPro"/>
              </a:rPr>
              <a:t>5 per cent (10,000 visitors, of which 500 register). </a:t>
            </a:r>
            <a:endParaRPr lang="en-US" sz="4000"/>
          </a:p>
          <a:p>
            <a:pPr algn="l" rtl="0" fontAlgn="base"/>
            <a:endParaRPr lang="en-US" sz="2800" b="0" i="0" dirty="0">
              <a:solidFill>
                <a:srgbClr val="000000"/>
              </a:solidFill>
              <a:effectLst/>
              <a:latin typeface=""/>
            </a:endParaRPr>
          </a:p>
          <a:p>
            <a:pPr>
              <a:buFont typeface="+mj-lt"/>
              <a:buAutoNum type="arabicPeriod"/>
            </a:pPr>
            <a:endParaRPr lang="en-US" sz="2800">
              <a:effectLst/>
            </a:endParaRPr>
          </a:p>
        </p:txBody>
      </p:sp>
      <p:sp>
        <p:nvSpPr>
          <p:cNvPr id="4" name="Slide Number Placeholder 3"/>
          <p:cNvSpPr>
            <a:spLocks noGrp="1"/>
          </p:cNvSpPr>
          <p:nvPr>
            <p:ph type="sldNum" sz="quarter" idx="5"/>
          </p:nvPr>
        </p:nvSpPr>
        <p:spPr/>
        <p:txBody>
          <a:bodyPr/>
          <a:lstStyle/>
          <a:p>
            <a:fld id="{C00C9930-0A10-4D51-BF8B-58A66CF9DE84}" type="slidenum">
              <a:rPr lang="en-GB" smtClean="0"/>
              <a:t>10</a:t>
            </a:fld>
            <a:endParaRPr lang="en-GB"/>
          </a:p>
        </p:txBody>
      </p:sp>
    </p:spTree>
    <p:extLst>
      <p:ext uri="{BB962C8B-B14F-4D97-AF65-F5344CB8AC3E}">
        <p14:creationId xmlns:p14="http://schemas.microsoft.com/office/powerpoint/2010/main" val="7235194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Master" Target="../slideMasters/slideMaster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66AD02-572D-C334-076E-B50C26DC3FD6}"/>
              </a:ext>
            </a:extLst>
          </p:cNvPr>
          <p:cNvSpPr>
            <a:spLocks noGrp="1"/>
          </p:cNvSpPr>
          <p:nvPr>
            <p:ph type="title"/>
          </p:nvPr>
        </p:nvSpPr>
        <p:spPr/>
        <p:txBody>
          <a:bodyPr>
            <a:normAutofit/>
          </a:bodyPr>
          <a:lstStyle>
            <a:lvl1pPr>
              <a:defRPr sz="6000">
                <a:latin typeface="Source Sans Pro" panose="020B0503030403020204" pitchFamily="34" charset="0"/>
                <a:ea typeface="Source Sans Pro" panose="020B0503030403020204" pitchFamily="34" charset="0"/>
              </a:defRPr>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52382174-A17C-8245-6851-A736E8E0A6DD}"/>
              </a:ext>
            </a:extLst>
          </p:cNvPr>
          <p:cNvSpPr>
            <a:spLocks noGrp="1"/>
          </p:cNvSpPr>
          <p:nvPr>
            <p:ph idx="1"/>
          </p:nvPr>
        </p:nvSpPr>
        <p:spPr>
          <a:xfrm>
            <a:off x="2012633" y="2377441"/>
            <a:ext cx="15773399" cy="7400558"/>
          </a:xfrm>
        </p:spPr>
        <p:txBody>
          <a:bodyPr>
            <a:normAutofit/>
          </a:bodyPr>
          <a:lstStyle>
            <a:lvl1pPr marL="270000" indent="-685800">
              <a:lnSpc>
                <a:spcPct val="120000"/>
              </a:lnSpc>
              <a:spcBef>
                <a:spcPts val="900"/>
              </a:spcBef>
              <a:spcAft>
                <a:spcPts val="900"/>
              </a:spcAft>
              <a:buSzPct val="70000"/>
              <a:buFont typeface="Wingdings" pitchFamily="2" charset="2"/>
              <a:buChar char="v"/>
              <a:defRPr sz="3300" b="0" i="0">
                <a:latin typeface="Source Sans Pro" panose="020B0503030403020204" pitchFamily="34" charset="0"/>
                <a:ea typeface="Source Sans Pro" panose="020B0503030403020204" pitchFamily="34" charset="0"/>
                <a:cs typeface="Arial" panose="020B0604020202020204" pitchFamily="34" charset="0"/>
              </a:defRPr>
            </a:lvl1pPr>
            <a:lvl2pPr marL="1028700" indent="-558900">
              <a:lnSpc>
                <a:spcPct val="125000"/>
              </a:lnSpc>
              <a:spcBef>
                <a:spcPts val="900"/>
              </a:spcBef>
              <a:spcAft>
                <a:spcPts val="900"/>
              </a:spcAft>
              <a:buSzPct val="82000"/>
              <a:buFont typeface="Wingdings" pitchFamily="2" charset="2"/>
              <a:buChar char="Ø"/>
              <a:defRPr sz="2700" b="0" i="0">
                <a:latin typeface="Source Sans Pro" panose="020B0503030403020204" pitchFamily="34" charset="0"/>
                <a:ea typeface="Source Sans Pro" panose="020B0503030403020204" pitchFamily="34" charset="0"/>
                <a:cs typeface="Arial" panose="020B0604020202020204" pitchFamily="34" charset="0"/>
              </a:defRPr>
            </a:lvl2pPr>
            <a:lvl3pPr marL="1714500" indent="-342900">
              <a:lnSpc>
                <a:spcPct val="125000"/>
              </a:lnSpc>
              <a:spcBef>
                <a:spcPts val="900"/>
              </a:spcBef>
              <a:spcAft>
                <a:spcPts val="900"/>
              </a:spcAft>
              <a:buFont typeface="Wingdings" pitchFamily="2" charset="2"/>
              <a:buChar char="§"/>
              <a:defRPr sz="2400" b="0" i="0">
                <a:latin typeface="Source Sans Pro" panose="020B0503030403020204" pitchFamily="34" charset="0"/>
                <a:ea typeface="Source Sans Pro" panose="020B0503030403020204" pitchFamily="34" charset="0"/>
                <a:cs typeface="Arial" panose="020B0604020202020204" pitchFamily="34" charset="0"/>
              </a:defRPr>
            </a:lvl3pPr>
            <a:lvl4pPr>
              <a:lnSpc>
                <a:spcPct val="125000"/>
              </a:lnSpc>
              <a:spcBef>
                <a:spcPts val="900"/>
              </a:spcBef>
              <a:spcAft>
                <a:spcPts val="900"/>
              </a:spcAft>
              <a:defRPr sz="2100" b="0" i="0">
                <a:latin typeface="Source Sans Pro" panose="020B0503030403020204" pitchFamily="34" charset="0"/>
                <a:ea typeface="Source Sans Pro" panose="020B0503030403020204" pitchFamily="34" charset="0"/>
                <a:cs typeface="Arial" panose="020B0604020202020204" pitchFamily="34" charset="0"/>
              </a:defRPr>
            </a:lvl4pPr>
            <a:lvl5pPr marL="3086100" indent="-342900">
              <a:lnSpc>
                <a:spcPct val="125000"/>
              </a:lnSpc>
              <a:spcBef>
                <a:spcPts val="900"/>
              </a:spcBef>
              <a:spcAft>
                <a:spcPts val="900"/>
              </a:spcAft>
              <a:buFont typeface="Wingdings" pitchFamily="2" charset="2"/>
              <a:buChar char="ü"/>
              <a:defRPr sz="2100" b="0" i="0">
                <a:latin typeface="Source Sans Pro" panose="020B0503030403020204" pitchFamily="34" charset="0"/>
                <a:ea typeface="Source Sans Pro" panose="020B0503030403020204" pitchFamily="34" charset="0"/>
                <a:cs typeface="Arial" panose="020B0604020202020204"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Slide Number Placeholder 5">
            <a:extLst>
              <a:ext uri="{FF2B5EF4-FFF2-40B4-BE49-F238E27FC236}">
                <a16:creationId xmlns:a16="http://schemas.microsoft.com/office/drawing/2014/main" id="{545739A5-89C8-DA9B-12DC-E8DF90D0D190}"/>
              </a:ext>
            </a:extLst>
          </p:cNvPr>
          <p:cNvSpPr>
            <a:spLocks noGrp="1"/>
          </p:cNvSpPr>
          <p:nvPr>
            <p:ph type="sldNum" sz="quarter" idx="12"/>
          </p:nvPr>
        </p:nvSpPr>
        <p:spPr>
          <a:xfrm>
            <a:off x="1799270" y="9676897"/>
            <a:ext cx="2178372" cy="547688"/>
          </a:xfrm>
          <a:prstGeom prst="rect">
            <a:avLst/>
          </a:prstGeom>
        </p:spPr>
        <p:txBody>
          <a:bodyPr/>
          <a:lstStyle>
            <a:lvl1pPr>
              <a:defRPr>
                <a:solidFill>
                  <a:schemeClr val="tx1"/>
                </a:solidFill>
              </a:defRPr>
            </a:lvl1pPr>
          </a:lstStyle>
          <a:p>
            <a:fld id="{8DF14E08-3E27-4330-BBCC-108ACDB8E4C7}" type="slidenum">
              <a:rPr lang="en-GB" smtClean="0"/>
              <a:pPr/>
              <a:t>‹N°›</a:t>
            </a:fld>
            <a:endParaRPr lang="en-GB"/>
          </a:p>
        </p:txBody>
      </p:sp>
      <p:cxnSp>
        <p:nvCxnSpPr>
          <p:cNvPr id="7" name="Straight Connector 6">
            <a:extLst>
              <a:ext uri="{FF2B5EF4-FFF2-40B4-BE49-F238E27FC236}">
                <a16:creationId xmlns:a16="http://schemas.microsoft.com/office/drawing/2014/main" id="{4409B23A-C6E2-AFAD-F549-92C5A0F22DC0}"/>
              </a:ext>
            </a:extLst>
          </p:cNvPr>
          <p:cNvCxnSpPr/>
          <p:nvPr/>
        </p:nvCxnSpPr>
        <p:spPr>
          <a:xfrm>
            <a:off x="2012630" y="1771418"/>
            <a:ext cx="15773402" cy="0"/>
          </a:xfrm>
          <a:prstGeom prst="line">
            <a:avLst/>
          </a:prstGeom>
          <a:ln w="28575">
            <a:solidFill>
              <a:srgbClr val="467A7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38430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7C0875-BF5F-B670-4703-8B4AC5203793}"/>
              </a:ext>
            </a:extLst>
          </p:cNvPr>
          <p:cNvSpPr>
            <a:spLocks noGrp="1"/>
          </p:cNvSpPr>
          <p:nvPr>
            <p:ph type="title"/>
          </p:nvPr>
        </p:nvSpPr>
        <p:spPr>
          <a:xfrm>
            <a:off x="1259683" y="685800"/>
            <a:ext cx="5898356" cy="2400300"/>
          </a:xfrm>
        </p:spPr>
        <p:txBody>
          <a:bodyPr anchor="b"/>
          <a:lstStyle>
            <a:lvl1pPr>
              <a:defRPr sz="48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0F521578-C7BF-3D5A-7B8D-7F757669DC23}"/>
              </a:ext>
            </a:extLst>
          </p:cNvPr>
          <p:cNvSpPr>
            <a:spLocks noGrp="1"/>
          </p:cNvSpPr>
          <p:nvPr>
            <p:ph idx="1"/>
          </p:nvPr>
        </p:nvSpPr>
        <p:spPr>
          <a:xfrm>
            <a:off x="7774782" y="1481138"/>
            <a:ext cx="9258300" cy="7310438"/>
          </a:xfrm>
        </p:spPr>
        <p:txBody>
          <a:bodyPr/>
          <a:lstStyle>
            <a:lvl1pPr>
              <a:defRPr sz="4800"/>
            </a:lvl1pPr>
            <a:lvl2pPr>
              <a:defRPr sz="4200"/>
            </a:lvl2pPr>
            <a:lvl3pPr>
              <a:defRPr sz="3600"/>
            </a:lvl3pPr>
            <a:lvl4pPr>
              <a:defRPr sz="3000"/>
            </a:lvl4pPr>
            <a:lvl5pPr>
              <a:defRPr sz="3000"/>
            </a:lvl5pPr>
            <a:lvl6pPr>
              <a:defRPr sz="3000"/>
            </a:lvl6pPr>
            <a:lvl7pPr>
              <a:defRPr sz="3000"/>
            </a:lvl7pPr>
            <a:lvl8pPr>
              <a:defRPr sz="3000"/>
            </a:lvl8pPr>
            <a:lvl9pPr>
              <a:defRPr sz="3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A1454060-581A-D656-12A2-D5D87888151B}"/>
              </a:ext>
            </a:extLst>
          </p:cNvPr>
          <p:cNvSpPr>
            <a:spLocks noGrp="1"/>
          </p:cNvSpPr>
          <p:nvPr>
            <p:ph type="body" sz="half" idx="2"/>
          </p:nvPr>
        </p:nvSpPr>
        <p:spPr>
          <a:xfrm>
            <a:off x="1259683" y="3086100"/>
            <a:ext cx="5898356" cy="5717382"/>
          </a:xfr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GB"/>
              <a:t>Click to edit Master text styles</a:t>
            </a:r>
          </a:p>
        </p:txBody>
      </p:sp>
      <p:sp>
        <p:nvSpPr>
          <p:cNvPr id="5" name="Date Placeholder 4">
            <a:extLst>
              <a:ext uri="{FF2B5EF4-FFF2-40B4-BE49-F238E27FC236}">
                <a16:creationId xmlns:a16="http://schemas.microsoft.com/office/drawing/2014/main" id="{8CC5DD24-B50B-02AA-3A23-2BD3B9D7F880}"/>
              </a:ext>
            </a:extLst>
          </p:cNvPr>
          <p:cNvSpPr>
            <a:spLocks noGrp="1"/>
          </p:cNvSpPr>
          <p:nvPr>
            <p:ph type="dt" sz="half" idx="10"/>
          </p:nvPr>
        </p:nvSpPr>
        <p:spPr>
          <a:xfrm>
            <a:off x="1257300" y="9534526"/>
            <a:ext cx="4114800" cy="547688"/>
          </a:xfrm>
          <a:prstGeom prst="rect">
            <a:avLst/>
          </a:prstGeom>
        </p:spPr>
        <p:txBody>
          <a:bodyPr/>
          <a:lstStyle/>
          <a:p>
            <a:fld id="{412D165E-2ED9-4DA9-99B2-16E4DB74B7D0}" type="datetimeFigureOut">
              <a:rPr lang="en-GB" smtClean="0"/>
              <a:pPr/>
              <a:t>24/12/2024</a:t>
            </a:fld>
            <a:endParaRPr lang="en-GB"/>
          </a:p>
        </p:txBody>
      </p:sp>
      <p:sp>
        <p:nvSpPr>
          <p:cNvPr id="6" name="Footer Placeholder 5">
            <a:extLst>
              <a:ext uri="{FF2B5EF4-FFF2-40B4-BE49-F238E27FC236}">
                <a16:creationId xmlns:a16="http://schemas.microsoft.com/office/drawing/2014/main" id="{071F5648-86C5-5D1D-6D01-6260775E7656}"/>
              </a:ext>
            </a:extLst>
          </p:cNvPr>
          <p:cNvSpPr>
            <a:spLocks noGrp="1"/>
          </p:cNvSpPr>
          <p:nvPr>
            <p:ph type="ftr" sz="quarter" idx="11"/>
          </p:nvPr>
        </p:nvSpPr>
        <p:spPr>
          <a:xfrm>
            <a:off x="6057900" y="9534526"/>
            <a:ext cx="6172200" cy="547688"/>
          </a:xfrm>
          <a:prstGeom prst="rect">
            <a:avLst/>
          </a:prstGeom>
        </p:spPr>
        <p:txBody>
          <a:bodyPr/>
          <a:lstStyle/>
          <a:p>
            <a:endParaRPr lang="en-GB"/>
          </a:p>
        </p:txBody>
      </p:sp>
      <p:sp>
        <p:nvSpPr>
          <p:cNvPr id="7" name="Slide Number Placeholder 6">
            <a:extLst>
              <a:ext uri="{FF2B5EF4-FFF2-40B4-BE49-F238E27FC236}">
                <a16:creationId xmlns:a16="http://schemas.microsoft.com/office/drawing/2014/main" id="{7CD67ACE-D9E4-66AE-2A32-FC178CBE6F4D}"/>
              </a:ext>
            </a:extLst>
          </p:cNvPr>
          <p:cNvSpPr>
            <a:spLocks noGrp="1"/>
          </p:cNvSpPr>
          <p:nvPr>
            <p:ph type="sldNum" sz="quarter" idx="12"/>
          </p:nvPr>
        </p:nvSpPr>
        <p:spPr>
          <a:xfrm>
            <a:off x="12915900" y="9534526"/>
            <a:ext cx="4114800" cy="547688"/>
          </a:xfrm>
          <a:prstGeom prst="rect">
            <a:avLst/>
          </a:prstGeom>
        </p:spPr>
        <p:txBody>
          <a:bodyPr/>
          <a:lstStyle/>
          <a:p>
            <a:fld id="{8DF14E08-3E27-4330-BBCC-108ACDB8E4C7}" type="slidenum">
              <a:rPr lang="en-GB" smtClean="0"/>
              <a:pPr/>
              <a:t>‹N°›</a:t>
            </a:fld>
            <a:endParaRPr lang="en-GB"/>
          </a:p>
        </p:txBody>
      </p:sp>
    </p:spTree>
    <p:extLst>
      <p:ext uri="{BB962C8B-B14F-4D97-AF65-F5344CB8AC3E}">
        <p14:creationId xmlns:p14="http://schemas.microsoft.com/office/powerpoint/2010/main" val="20282639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40A16-D859-416C-8D37-04EAD365F6A6}"/>
              </a:ext>
            </a:extLst>
          </p:cNvPr>
          <p:cNvSpPr>
            <a:spLocks noGrp="1"/>
          </p:cNvSpPr>
          <p:nvPr>
            <p:ph type="title"/>
          </p:nvPr>
        </p:nvSpPr>
        <p:spPr>
          <a:xfrm>
            <a:off x="1259683" y="685800"/>
            <a:ext cx="5898356" cy="2400300"/>
          </a:xfrm>
        </p:spPr>
        <p:txBody>
          <a:bodyPr anchor="b"/>
          <a:lstStyle>
            <a:lvl1pPr>
              <a:defRPr sz="48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5B654A95-17DB-5A99-A0B2-6CF0B7A99E7F}"/>
              </a:ext>
            </a:extLst>
          </p:cNvPr>
          <p:cNvSpPr>
            <a:spLocks noGrp="1"/>
          </p:cNvSpPr>
          <p:nvPr>
            <p:ph type="pic" idx="1"/>
          </p:nvPr>
        </p:nvSpPr>
        <p:spPr>
          <a:xfrm>
            <a:off x="7774782" y="1481138"/>
            <a:ext cx="9258300" cy="7310438"/>
          </a:xfrm>
        </p:spPr>
        <p:txBody>
          <a:bodyPr/>
          <a:lstStyle>
            <a:lvl1pPr marL="0" indent="0">
              <a:buNone/>
              <a:defRPr sz="4800"/>
            </a:lvl1pPr>
            <a:lvl2pPr marL="685800" indent="0">
              <a:buNone/>
              <a:defRPr sz="4200"/>
            </a:lvl2pPr>
            <a:lvl3pPr marL="1371600" indent="0">
              <a:buNone/>
              <a:defRPr sz="3600"/>
            </a:lvl3pPr>
            <a:lvl4pPr marL="2057400" indent="0">
              <a:buNone/>
              <a:defRPr sz="3000"/>
            </a:lvl4pPr>
            <a:lvl5pPr marL="2743200" indent="0">
              <a:buNone/>
              <a:defRPr sz="3000"/>
            </a:lvl5pPr>
            <a:lvl6pPr marL="3429000" indent="0">
              <a:buNone/>
              <a:defRPr sz="3000"/>
            </a:lvl6pPr>
            <a:lvl7pPr marL="4114800" indent="0">
              <a:buNone/>
              <a:defRPr sz="3000"/>
            </a:lvl7pPr>
            <a:lvl8pPr marL="4800600" indent="0">
              <a:buNone/>
              <a:defRPr sz="3000"/>
            </a:lvl8pPr>
            <a:lvl9pPr marL="5486400" indent="0">
              <a:buNone/>
              <a:defRPr sz="3000"/>
            </a:lvl9pPr>
          </a:lstStyle>
          <a:p>
            <a:r>
              <a:rPr lang="en-GB"/>
              <a:t>Click icon to add picture</a:t>
            </a:r>
            <a:endParaRPr lang="en-US"/>
          </a:p>
        </p:txBody>
      </p:sp>
      <p:sp>
        <p:nvSpPr>
          <p:cNvPr id="4" name="Text Placeholder 3">
            <a:extLst>
              <a:ext uri="{FF2B5EF4-FFF2-40B4-BE49-F238E27FC236}">
                <a16:creationId xmlns:a16="http://schemas.microsoft.com/office/drawing/2014/main" id="{8B2130BC-3982-E683-1E42-59B4985FDDFC}"/>
              </a:ext>
            </a:extLst>
          </p:cNvPr>
          <p:cNvSpPr>
            <a:spLocks noGrp="1"/>
          </p:cNvSpPr>
          <p:nvPr>
            <p:ph type="body" sz="half" idx="2"/>
          </p:nvPr>
        </p:nvSpPr>
        <p:spPr>
          <a:xfrm>
            <a:off x="1259683" y="3086100"/>
            <a:ext cx="5898356" cy="5717382"/>
          </a:xfr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GB"/>
              <a:t>Click to edit Master text styles</a:t>
            </a:r>
          </a:p>
        </p:txBody>
      </p:sp>
      <p:sp>
        <p:nvSpPr>
          <p:cNvPr id="5" name="Date Placeholder 4">
            <a:extLst>
              <a:ext uri="{FF2B5EF4-FFF2-40B4-BE49-F238E27FC236}">
                <a16:creationId xmlns:a16="http://schemas.microsoft.com/office/drawing/2014/main" id="{028454CC-7C7A-7B80-FEF9-CAC41DCEE176}"/>
              </a:ext>
            </a:extLst>
          </p:cNvPr>
          <p:cNvSpPr>
            <a:spLocks noGrp="1"/>
          </p:cNvSpPr>
          <p:nvPr>
            <p:ph type="dt" sz="half" idx="10"/>
          </p:nvPr>
        </p:nvSpPr>
        <p:spPr>
          <a:xfrm>
            <a:off x="1257300" y="9534526"/>
            <a:ext cx="4114800" cy="547688"/>
          </a:xfrm>
          <a:prstGeom prst="rect">
            <a:avLst/>
          </a:prstGeom>
        </p:spPr>
        <p:txBody>
          <a:bodyPr/>
          <a:lstStyle/>
          <a:p>
            <a:fld id="{412D165E-2ED9-4DA9-99B2-16E4DB74B7D0}" type="datetimeFigureOut">
              <a:rPr lang="en-GB" smtClean="0"/>
              <a:pPr/>
              <a:t>24/12/2024</a:t>
            </a:fld>
            <a:endParaRPr lang="en-GB"/>
          </a:p>
        </p:txBody>
      </p:sp>
      <p:sp>
        <p:nvSpPr>
          <p:cNvPr id="6" name="Footer Placeholder 5">
            <a:extLst>
              <a:ext uri="{FF2B5EF4-FFF2-40B4-BE49-F238E27FC236}">
                <a16:creationId xmlns:a16="http://schemas.microsoft.com/office/drawing/2014/main" id="{7E48CDEC-3C2D-4E72-1EFB-93C16D295BE0}"/>
              </a:ext>
            </a:extLst>
          </p:cNvPr>
          <p:cNvSpPr>
            <a:spLocks noGrp="1"/>
          </p:cNvSpPr>
          <p:nvPr>
            <p:ph type="ftr" sz="quarter" idx="11"/>
          </p:nvPr>
        </p:nvSpPr>
        <p:spPr>
          <a:xfrm>
            <a:off x="6057900" y="9534526"/>
            <a:ext cx="6172200" cy="547688"/>
          </a:xfrm>
          <a:prstGeom prst="rect">
            <a:avLst/>
          </a:prstGeom>
        </p:spPr>
        <p:txBody>
          <a:bodyPr/>
          <a:lstStyle/>
          <a:p>
            <a:endParaRPr lang="en-GB"/>
          </a:p>
        </p:txBody>
      </p:sp>
      <p:sp>
        <p:nvSpPr>
          <p:cNvPr id="7" name="Slide Number Placeholder 6">
            <a:extLst>
              <a:ext uri="{FF2B5EF4-FFF2-40B4-BE49-F238E27FC236}">
                <a16:creationId xmlns:a16="http://schemas.microsoft.com/office/drawing/2014/main" id="{3AEC6640-052A-FC20-33C5-6ABCF3A9E6F4}"/>
              </a:ext>
            </a:extLst>
          </p:cNvPr>
          <p:cNvSpPr>
            <a:spLocks noGrp="1"/>
          </p:cNvSpPr>
          <p:nvPr>
            <p:ph type="sldNum" sz="quarter" idx="12"/>
          </p:nvPr>
        </p:nvSpPr>
        <p:spPr>
          <a:xfrm>
            <a:off x="12915900" y="9534526"/>
            <a:ext cx="4114800" cy="547688"/>
          </a:xfrm>
          <a:prstGeom prst="rect">
            <a:avLst/>
          </a:prstGeom>
        </p:spPr>
        <p:txBody>
          <a:bodyPr/>
          <a:lstStyle/>
          <a:p>
            <a:fld id="{8DF14E08-3E27-4330-BBCC-108ACDB8E4C7}" type="slidenum">
              <a:rPr lang="en-GB" smtClean="0"/>
              <a:pPr/>
              <a:t>‹N°›</a:t>
            </a:fld>
            <a:endParaRPr lang="en-GB"/>
          </a:p>
        </p:txBody>
      </p:sp>
    </p:spTree>
    <p:extLst>
      <p:ext uri="{BB962C8B-B14F-4D97-AF65-F5344CB8AC3E}">
        <p14:creationId xmlns:p14="http://schemas.microsoft.com/office/powerpoint/2010/main" val="13571661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92B581-4478-316C-E017-3644A950498D}"/>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29AA1AA1-E0BF-7BA6-9579-F12AA0EE9F87}"/>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43BCB3CD-A6CC-7B9F-A324-48D30EE9429B}"/>
              </a:ext>
            </a:extLst>
          </p:cNvPr>
          <p:cNvSpPr>
            <a:spLocks noGrp="1"/>
          </p:cNvSpPr>
          <p:nvPr>
            <p:ph type="dt" sz="half" idx="10"/>
          </p:nvPr>
        </p:nvSpPr>
        <p:spPr>
          <a:xfrm>
            <a:off x="1257300" y="9534526"/>
            <a:ext cx="4114800" cy="547688"/>
          </a:xfrm>
          <a:prstGeom prst="rect">
            <a:avLst/>
          </a:prstGeom>
        </p:spPr>
        <p:txBody>
          <a:bodyPr/>
          <a:lstStyle/>
          <a:p>
            <a:fld id="{412D165E-2ED9-4DA9-99B2-16E4DB74B7D0}" type="datetimeFigureOut">
              <a:rPr lang="en-GB" smtClean="0"/>
              <a:pPr/>
              <a:t>24/12/2024</a:t>
            </a:fld>
            <a:endParaRPr lang="en-GB"/>
          </a:p>
        </p:txBody>
      </p:sp>
      <p:sp>
        <p:nvSpPr>
          <p:cNvPr id="5" name="Footer Placeholder 4">
            <a:extLst>
              <a:ext uri="{FF2B5EF4-FFF2-40B4-BE49-F238E27FC236}">
                <a16:creationId xmlns:a16="http://schemas.microsoft.com/office/drawing/2014/main" id="{6C8DB536-CC0F-3FD6-5005-EA78F47BE210}"/>
              </a:ext>
            </a:extLst>
          </p:cNvPr>
          <p:cNvSpPr>
            <a:spLocks noGrp="1"/>
          </p:cNvSpPr>
          <p:nvPr>
            <p:ph type="ftr" sz="quarter" idx="11"/>
          </p:nvPr>
        </p:nvSpPr>
        <p:spPr>
          <a:xfrm>
            <a:off x="6057900" y="9534526"/>
            <a:ext cx="6172200" cy="547688"/>
          </a:xfrm>
          <a:prstGeom prst="rect">
            <a:avLst/>
          </a:prstGeom>
        </p:spPr>
        <p:txBody>
          <a:bodyPr/>
          <a:lstStyle/>
          <a:p>
            <a:endParaRPr lang="en-GB"/>
          </a:p>
        </p:txBody>
      </p:sp>
      <p:sp>
        <p:nvSpPr>
          <p:cNvPr id="6" name="Slide Number Placeholder 5">
            <a:extLst>
              <a:ext uri="{FF2B5EF4-FFF2-40B4-BE49-F238E27FC236}">
                <a16:creationId xmlns:a16="http://schemas.microsoft.com/office/drawing/2014/main" id="{D65D10C5-5053-998E-08E9-E24331FC16B9}"/>
              </a:ext>
            </a:extLst>
          </p:cNvPr>
          <p:cNvSpPr>
            <a:spLocks noGrp="1"/>
          </p:cNvSpPr>
          <p:nvPr>
            <p:ph type="sldNum" sz="quarter" idx="12"/>
          </p:nvPr>
        </p:nvSpPr>
        <p:spPr>
          <a:xfrm>
            <a:off x="12915900" y="9534526"/>
            <a:ext cx="4114800" cy="547688"/>
          </a:xfrm>
          <a:prstGeom prst="rect">
            <a:avLst/>
          </a:prstGeom>
        </p:spPr>
        <p:txBody>
          <a:bodyPr/>
          <a:lstStyle/>
          <a:p>
            <a:fld id="{8DF14E08-3E27-4330-BBCC-108ACDB8E4C7}" type="slidenum">
              <a:rPr lang="en-GB" smtClean="0"/>
              <a:pPr/>
              <a:t>‹N°›</a:t>
            </a:fld>
            <a:endParaRPr lang="en-GB"/>
          </a:p>
        </p:txBody>
      </p:sp>
    </p:spTree>
    <p:extLst>
      <p:ext uri="{BB962C8B-B14F-4D97-AF65-F5344CB8AC3E}">
        <p14:creationId xmlns:p14="http://schemas.microsoft.com/office/powerpoint/2010/main" val="279861098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0BE246E-8C75-DCA3-DB7F-6EA2FEE99F29}"/>
              </a:ext>
            </a:extLst>
          </p:cNvPr>
          <p:cNvSpPr>
            <a:spLocks noGrp="1"/>
          </p:cNvSpPr>
          <p:nvPr>
            <p:ph type="title" orient="vert"/>
          </p:nvPr>
        </p:nvSpPr>
        <p:spPr>
          <a:xfrm>
            <a:off x="13087350" y="547687"/>
            <a:ext cx="3943350" cy="8717757"/>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8D61A9E7-BB09-BB63-A116-F16AE1BD4145}"/>
              </a:ext>
            </a:extLst>
          </p:cNvPr>
          <p:cNvSpPr>
            <a:spLocks noGrp="1"/>
          </p:cNvSpPr>
          <p:nvPr>
            <p:ph type="body" orient="vert" idx="1"/>
          </p:nvPr>
        </p:nvSpPr>
        <p:spPr>
          <a:xfrm>
            <a:off x="1257300" y="547687"/>
            <a:ext cx="11601450" cy="8717757"/>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0956E4E0-368F-A032-B110-84FBBFDC645F}"/>
              </a:ext>
            </a:extLst>
          </p:cNvPr>
          <p:cNvSpPr>
            <a:spLocks noGrp="1"/>
          </p:cNvSpPr>
          <p:nvPr>
            <p:ph type="dt" sz="half" idx="10"/>
          </p:nvPr>
        </p:nvSpPr>
        <p:spPr>
          <a:xfrm>
            <a:off x="1257300" y="9534526"/>
            <a:ext cx="4114800" cy="547688"/>
          </a:xfrm>
          <a:prstGeom prst="rect">
            <a:avLst/>
          </a:prstGeom>
        </p:spPr>
        <p:txBody>
          <a:bodyPr/>
          <a:lstStyle/>
          <a:p>
            <a:fld id="{412D165E-2ED9-4DA9-99B2-16E4DB74B7D0}" type="datetimeFigureOut">
              <a:rPr lang="en-GB" smtClean="0"/>
              <a:pPr/>
              <a:t>24/12/2024</a:t>
            </a:fld>
            <a:endParaRPr lang="en-GB"/>
          </a:p>
        </p:txBody>
      </p:sp>
      <p:sp>
        <p:nvSpPr>
          <p:cNvPr id="5" name="Footer Placeholder 4">
            <a:extLst>
              <a:ext uri="{FF2B5EF4-FFF2-40B4-BE49-F238E27FC236}">
                <a16:creationId xmlns:a16="http://schemas.microsoft.com/office/drawing/2014/main" id="{ACAD2E2B-2A88-3153-08D6-F4DE86BC43BC}"/>
              </a:ext>
            </a:extLst>
          </p:cNvPr>
          <p:cNvSpPr>
            <a:spLocks noGrp="1"/>
          </p:cNvSpPr>
          <p:nvPr>
            <p:ph type="ftr" sz="quarter" idx="11"/>
          </p:nvPr>
        </p:nvSpPr>
        <p:spPr>
          <a:xfrm>
            <a:off x="6057900" y="9534526"/>
            <a:ext cx="6172200" cy="547688"/>
          </a:xfrm>
          <a:prstGeom prst="rect">
            <a:avLst/>
          </a:prstGeom>
        </p:spPr>
        <p:txBody>
          <a:bodyPr/>
          <a:lstStyle/>
          <a:p>
            <a:endParaRPr lang="en-GB"/>
          </a:p>
        </p:txBody>
      </p:sp>
      <p:sp>
        <p:nvSpPr>
          <p:cNvPr id="6" name="Slide Number Placeholder 5">
            <a:extLst>
              <a:ext uri="{FF2B5EF4-FFF2-40B4-BE49-F238E27FC236}">
                <a16:creationId xmlns:a16="http://schemas.microsoft.com/office/drawing/2014/main" id="{4D52D9CE-AE03-F0C2-36D6-266388D7CCBB}"/>
              </a:ext>
            </a:extLst>
          </p:cNvPr>
          <p:cNvSpPr>
            <a:spLocks noGrp="1"/>
          </p:cNvSpPr>
          <p:nvPr>
            <p:ph type="sldNum" sz="quarter" idx="12"/>
          </p:nvPr>
        </p:nvSpPr>
        <p:spPr>
          <a:xfrm>
            <a:off x="12915900" y="9534526"/>
            <a:ext cx="4114800" cy="547688"/>
          </a:xfrm>
          <a:prstGeom prst="rect">
            <a:avLst/>
          </a:prstGeom>
        </p:spPr>
        <p:txBody>
          <a:bodyPr/>
          <a:lstStyle/>
          <a:p>
            <a:fld id="{8DF14E08-3E27-4330-BBCC-108ACDB8E4C7}" type="slidenum">
              <a:rPr lang="en-GB" smtClean="0"/>
              <a:pPr/>
              <a:t>‹N°›</a:t>
            </a:fld>
            <a:endParaRPr lang="en-GB"/>
          </a:p>
        </p:txBody>
      </p:sp>
    </p:spTree>
    <p:extLst>
      <p:ext uri="{BB962C8B-B14F-4D97-AF65-F5344CB8AC3E}">
        <p14:creationId xmlns:p14="http://schemas.microsoft.com/office/powerpoint/2010/main" val="352671077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preserve="1">
  <p:cSld name="BACKGROUND">
    <p:spTree>
      <p:nvGrpSpPr>
        <p:cNvPr id="1" name="Shape 305"/>
        <p:cNvGrpSpPr/>
        <p:nvPr/>
      </p:nvGrpSpPr>
      <p:grpSpPr>
        <a:xfrm>
          <a:off x="0" y="0"/>
          <a:ext cx="0" cy="0"/>
          <a:chOff x="0" y="0"/>
          <a:chExt cx="0" cy="0"/>
        </a:xfrm>
      </p:grpSpPr>
      <p:grpSp>
        <p:nvGrpSpPr>
          <p:cNvPr id="306" name="Google Shape;306;p19"/>
          <p:cNvGrpSpPr/>
          <p:nvPr/>
        </p:nvGrpSpPr>
        <p:grpSpPr>
          <a:xfrm>
            <a:off x="-24904" y="620550"/>
            <a:ext cx="18361601" cy="9076601"/>
            <a:chOff x="-12452" y="310275"/>
            <a:chExt cx="9180800" cy="4538300"/>
          </a:xfrm>
        </p:grpSpPr>
        <p:cxnSp>
          <p:nvCxnSpPr>
            <p:cNvPr id="307" name="Google Shape;307;p19"/>
            <p:cNvCxnSpPr/>
            <p:nvPr/>
          </p:nvCxnSpPr>
          <p:spPr>
            <a:xfrm>
              <a:off x="-552" y="4023430"/>
              <a:ext cx="9168900" cy="0"/>
            </a:xfrm>
            <a:prstGeom prst="straightConnector1">
              <a:avLst/>
            </a:prstGeom>
            <a:noFill/>
            <a:ln w="9525" cap="flat" cmpd="sng">
              <a:solidFill>
                <a:srgbClr val="F3F3F3"/>
              </a:solidFill>
              <a:prstDash val="solid"/>
              <a:round/>
              <a:headEnd type="none" w="med" len="med"/>
              <a:tailEnd type="none" w="med" len="med"/>
            </a:ln>
          </p:spPr>
        </p:cxnSp>
        <p:cxnSp>
          <p:nvCxnSpPr>
            <p:cNvPr id="308" name="Google Shape;308;p19"/>
            <p:cNvCxnSpPr/>
            <p:nvPr/>
          </p:nvCxnSpPr>
          <p:spPr>
            <a:xfrm>
              <a:off x="-12452" y="310275"/>
              <a:ext cx="9168900" cy="0"/>
            </a:xfrm>
            <a:prstGeom prst="straightConnector1">
              <a:avLst/>
            </a:prstGeom>
            <a:noFill/>
            <a:ln w="9525" cap="flat" cmpd="sng">
              <a:solidFill>
                <a:srgbClr val="F3F3F3"/>
              </a:solidFill>
              <a:prstDash val="solid"/>
              <a:round/>
              <a:headEnd type="none" w="med" len="med"/>
              <a:tailEnd type="none" w="med" len="med"/>
            </a:ln>
          </p:spPr>
        </p:cxnSp>
        <p:cxnSp>
          <p:nvCxnSpPr>
            <p:cNvPr id="309" name="Google Shape;309;p19"/>
            <p:cNvCxnSpPr/>
            <p:nvPr/>
          </p:nvCxnSpPr>
          <p:spPr>
            <a:xfrm>
              <a:off x="-552" y="722848"/>
              <a:ext cx="9168900" cy="0"/>
            </a:xfrm>
            <a:prstGeom prst="straightConnector1">
              <a:avLst/>
            </a:prstGeom>
            <a:noFill/>
            <a:ln w="9525" cap="flat" cmpd="sng">
              <a:solidFill>
                <a:srgbClr val="F3F3F3"/>
              </a:solidFill>
              <a:prstDash val="solid"/>
              <a:round/>
              <a:headEnd type="none" w="med" len="med"/>
              <a:tailEnd type="none" w="med" len="med"/>
            </a:ln>
          </p:spPr>
        </p:cxnSp>
        <p:cxnSp>
          <p:nvCxnSpPr>
            <p:cNvPr id="310" name="Google Shape;310;p19"/>
            <p:cNvCxnSpPr/>
            <p:nvPr/>
          </p:nvCxnSpPr>
          <p:spPr>
            <a:xfrm>
              <a:off x="-552" y="1135420"/>
              <a:ext cx="9168900" cy="0"/>
            </a:xfrm>
            <a:prstGeom prst="straightConnector1">
              <a:avLst/>
            </a:prstGeom>
            <a:noFill/>
            <a:ln w="9525" cap="flat" cmpd="sng">
              <a:solidFill>
                <a:srgbClr val="F3F3F3"/>
              </a:solidFill>
              <a:prstDash val="solid"/>
              <a:round/>
              <a:headEnd type="none" w="med" len="med"/>
              <a:tailEnd type="none" w="med" len="med"/>
            </a:ln>
          </p:spPr>
        </p:cxnSp>
        <p:cxnSp>
          <p:nvCxnSpPr>
            <p:cNvPr id="311" name="Google Shape;311;p19"/>
            <p:cNvCxnSpPr/>
            <p:nvPr/>
          </p:nvCxnSpPr>
          <p:spPr>
            <a:xfrm>
              <a:off x="-552" y="1547993"/>
              <a:ext cx="9168900" cy="0"/>
            </a:xfrm>
            <a:prstGeom prst="straightConnector1">
              <a:avLst/>
            </a:prstGeom>
            <a:noFill/>
            <a:ln w="9525" cap="flat" cmpd="sng">
              <a:solidFill>
                <a:srgbClr val="F3F3F3"/>
              </a:solidFill>
              <a:prstDash val="solid"/>
              <a:round/>
              <a:headEnd type="none" w="med" len="med"/>
              <a:tailEnd type="none" w="med" len="med"/>
            </a:ln>
          </p:spPr>
        </p:cxnSp>
        <p:cxnSp>
          <p:nvCxnSpPr>
            <p:cNvPr id="312" name="Google Shape;312;p19"/>
            <p:cNvCxnSpPr/>
            <p:nvPr/>
          </p:nvCxnSpPr>
          <p:spPr>
            <a:xfrm>
              <a:off x="-552" y="1960566"/>
              <a:ext cx="9168900" cy="0"/>
            </a:xfrm>
            <a:prstGeom prst="straightConnector1">
              <a:avLst/>
            </a:prstGeom>
            <a:noFill/>
            <a:ln w="9525" cap="flat" cmpd="sng">
              <a:solidFill>
                <a:srgbClr val="F3F3F3"/>
              </a:solidFill>
              <a:prstDash val="solid"/>
              <a:round/>
              <a:headEnd type="none" w="med" len="med"/>
              <a:tailEnd type="none" w="med" len="med"/>
            </a:ln>
          </p:spPr>
        </p:cxnSp>
        <p:cxnSp>
          <p:nvCxnSpPr>
            <p:cNvPr id="313" name="Google Shape;313;p19"/>
            <p:cNvCxnSpPr/>
            <p:nvPr/>
          </p:nvCxnSpPr>
          <p:spPr>
            <a:xfrm>
              <a:off x="-552" y="2373139"/>
              <a:ext cx="9168900" cy="0"/>
            </a:xfrm>
            <a:prstGeom prst="straightConnector1">
              <a:avLst/>
            </a:prstGeom>
            <a:noFill/>
            <a:ln w="9525" cap="flat" cmpd="sng">
              <a:solidFill>
                <a:srgbClr val="F3F3F3"/>
              </a:solidFill>
              <a:prstDash val="solid"/>
              <a:round/>
              <a:headEnd type="none" w="med" len="med"/>
              <a:tailEnd type="none" w="med" len="med"/>
            </a:ln>
          </p:spPr>
        </p:cxnSp>
        <p:cxnSp>
          <p:nvCxnSpPr>
            <p:cNvPr id="314" name="Google Shape;314;p19"/>
            <p:cNvCxnSpPr/>
            <p:nvPr/>
          </p:nvCxnSpPr>
          <p:spPr>
            <a:xfrm>
              <a:off x="-552" y="2785711"/>
              <a:ext cx="9168900" cy="0"/>
            </a:xfrm>
            <a:prstGeom prst="straightConnector1">
              <a:avLst/>
            </a:prstGeom>
            <a:noFill/>
            <a:ln w="9525" cap="flat" cmpd="sng">
              <a:solidFill>
                <a:srgbClr val="F3F3F3"/>
              </a:solidFill>
              <a:prstDash val="solid"/>
              <a:round/>
              <a:headEnd type="none" w="med" len="med"/>
              <a:tailEnd type="none" w="med" len="med"/>
            </a:ln>
          </p:spPr>
        </p:cxnSp>
        <p:cxnSp>
          <p:nvCxnSpPr>
            <p:cNvPr id="315" name="Google Shape;315;p19"/>
            <p:cNvCxnSpPr/>
            <p:nvPr/>
          </p:nvCxnSpPr>
          <p:spPr>
            <a:xfrm>
              <a:off x="-552" y="3198284"/>
              <a:ext cx="9168900" cy="0"/>
            </a:xfrm>
            <a:prstGeom prst="straightConnector1">
              <a:avLst/>
            </a:prstGeom>
            <a:noFill/>
            <a:ln w="9525" cap="flat" cmpd="sng">
              <a:solidFill>
                <a:srgbClr val="F3F3F3"/>
              </a:solidFill>
              <a:prstDash val="solid"/>
              <a:round/>
              <a:headEnd type="none" w="med" len="med"/>
              <a:tailEnd type="none" w="med" len="med"/>
            </a:ln>
          </p:spPr>
        </p:cxnSp>
        <p:cxnSp>
          <p:nvCxnSpPr>
            <p:cNvPr id="316" name="Google Shape;316;p19"/>
            <p:cNvCxnSpPr/>
            <p:nvPr/>
          </p:nvCxnSpPr>
          <p:spPr>
            <a:xfrm>
              <a:off x="-552" y="3610857"/>
              <a:ext cx="9168900" cy="0"/>
            </a:xfrm>
            <a:prstGeom prst="straightConnector1">
              <a:avLst/>
            </a:prstGeom>
            <a:noFill/>
            <a:ln w="9525" cap="flat" cmpd="sng">
              <a:solidFill>
                <a:srgbClr val="F3F3F3"/>
              </a:solidFill>
              <a:prstDash val="solid"/>
              <a:round/>
              <a:headEnd type="none" w="med" len="med"/>
              <a:tailEnd type="none" w="med" len="med"/>
            </a:ln>
          </p:spPr>
        </p:cxnSp>
        <p:cxnSp>
          <p:nvCxnSpPr>
            <p:cNvPr id="317" name="Google Shape;317;p19"/>
            <p:cNvCxnSpPr/>
            <p:nvPr/>
          </p:nvCxnSpPr>
          <p:spPr>
            <a:xfrm>
              <a:off x="-552" y="4436002"/>
              <a:ext cx="9168900" cy="0"/>
            </a:xfrm>
            <a:prstGeom prst="straightConnector1">
              <a:avLst/>
            </a:prstGeom>
            <a:noFill/>
            <a:ln w="9525" cap="flat" cmpd="sng">
              <a:solidFill>
                <a:srgbClr val="F3F3F3"/>
              </a:solidFill>
              <a:prstDash val="solid"/>
              <a:round/>
              <a:headEnd type="none" w="med" len="med"/>
              <a:tailEnd type="none" w="med" len="med"/>
            </a:ln>
          </p:spPr>
        </p:cxnSp>
        <p:cxnSp>
          <p:nvCxnSpPr>
            <p:cNvPr id="318" name="Google Shape;318;p19"/>
            <p:cNvCxnSpPr/>
            <p:nvPr/>
          </p:nvCxnSpPr>
          <p:spPr>
            <a:xfrm>
              <a:off x="-552" y="4848575"/>
              <a:ext cx="9168900" cy="0"/>
            </a:xfrm>
            <a:prstGeom prst="straightConnector1">
              <a:avLst/>
            </a:prstGeom>
            <a:noFill/>
            <a:ln w="9525" cap="flat" cmpd="sng">
              <a:solidFill>
                <a:srgbClr val="F3F3F3"/>
              </a:solidFill>
              <a:prstDash val="solid"/>
              <a:round/>
              <a:headEnd type="none" w="med" len="med"/>
              <a:tailEnd type="none" w="med" len="med"/>
            </a:ln>
          </p:spPr>
        </p:cxnSp>
      </p:grpSp>
    </p:spTree>
    <p:extLst>
      <p:ext uri="{BB962C8B-B14F-4D97-AF65-F5344CB8AC3E}">
        <p14:creationId xmlns:p14="http://schemas.microsoft.com/office/powerpoint/2010/main" val="15921759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27339B-C5DF-8184-1D1E-651CF1092DE2}"/>
              </a:ext>
            </a:extLst>
          </p:cNvPr>
          <p:cNvSpPr>
            <a:spLocks noGrp="1"/>
          </p:cNvSpPr>
          <p:nvPr>
            <p:ph type="ctrTitle"/>
          </p:nvPr>
        </p:nvSpPr>
        <p:spPr>
          <a:xfrm>
            <a:off x="2286000" y="1683544"/>
            <a:ext cx="13716000" cy="3581400"/>
          </a:xfrm>
        </p:spPr>
        <p:txBody>
          <a:bodyPr anchor="b"/>
          <a:lstStyle>
            <a:lvl1pPr algn="ctr">
              <a:defRPr sz="9000"/>
            </a:lvl1pPr>
          </a:lstStyle>
          <a:p>
            <a:r>
              <a:rPr lang="en-GB"/>
              <a:t>Click to edit Master title style</a:t>
            </a:r>
            <a:endParaRPr lang="en-US"/>
          </a:p>
        </p:txBody>
      </p:sp>
      <p:sp>
        <p:nvSpPr>
          <p:cNvPr id="3" name="Subtitle 2">
            <a:extLst>
              <a:ext uri="{FF2B5EF4-FFF2-40B4-BE49-F238E27FC236}">
                <a16:creationId xmlns:a16="http://schemas.microsoft.com/office/drawing/2014/main" id="{061AFE25-D642-889E-C4F3-EB4670CE54A3}"/>
              </a:ext>
            </a:extLst>
          </p:cNvPr>
          <p:cNvSpPr>
            <a:spLocks noGrp="1"/>
          </p:cNvSpPr>
          <p:nvPr>
            <p:ph type="subTitle" idx="1"/>
          </p:nvPr>
        </p:nvSpPr>
        <p:spPr>
          <a:xfrm>
            <a:off x="2286000" y="5403057"/>
            <a:ext cx="13716000" cy="2483643"/>
          </a:xfrm>
        </p:spPr>
        <p:txBody>
          <a:bodyPr/>
          <a:lstStyle>
            <a:lvl1pPr marL="0" indent="0" algn="ctr">
              <a:buNone/>
              <a:defRPr sz="3600"/>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GB"/>
              <a:t>Click to edit Master subtitle style</a:t>
            </a:r>
            <a:endParaRPr lang="en-US"/>
          </a:p>
        </p:txBody>
      </p:sp>
    </p:spTree>
    <p:extLst>
      <p:ext uri="{BB962C8B-B14F-4D97-AF65-F5344CB8AC3E}">
        <p14:creationId xmlns:p14="http://schemas.microsoft.com/office/powerpoint/2010/main" val="41475011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2_Title and Conten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6A4AC03-B066-DF9E-E499-D16CB3DE3613}"/>
              </a:ext>
            </a:extLst>
          </p:cNvPr>
          <p:cNvSpPr/>
          <p:nvPr/>
        </p:nvSpPr>
        <p:spPr>
          <a:xfrm>
            <a:off x="1691642" y="509002"/>
            <a:ext cx="16094391" cy="9268997"/>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sz="2700">
              <a:solidFill>
                <a:schemeClr val="bg1">
                  <a:lumMod val="95000"/>
                </a:schemeClr>
              </a:solidFill>
            </a:endParaRPr>
          </a:p>
        </p:txBody>
      </p:sp>
      <p:sp>
        <p:nvSpPr>
          <p:cNvPr id="2" name="Title 1">
            <a:extLst>
              <a:ext uri="{FF2B5EF4-FFF2-40B4-BE49-F238E27FC236}">
                <a16:creationId xmlns:a16="http://schemas.microsoft.com/office/drawing/2014/main" id="{1766AD02-572D-C334-076E-B50C26DC3FD6}"/>
              </a:ext>
            </a:extLst>
          </p:cNvPr>
          <p:cNvSpPr>
            <a:spLocks noGrp="1"/>
          </p:cNvSpPr>
          <p:nvPr>
            <p:ph type="title"/>
          </p:nvPr>
        </p:nvSpPr>
        <p:spPr/>
        <p:txBody>
          <a:bodyPr>
            <a:normAutofit/>
          </a:bodyPr>
          <a:lstStyle>
            <a:lvl1pPr>
              <a:defRPr sz="6000">
                <a:latin typeface="Source Sans Pro" panose="020B0503030403020204" pitchFamily="34" charset="0"/>
                <a:ea typeface="Source Sans Pro" panose="020B0503030403020204" pitchFamily="34" charset="0"/>
              </a:defRPr>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52382174-A17C-8245-6851-A736E8E0A6DD}"/>
              </a:ext>
            </a:extLst>
          </p:cNvPr>
          <p:cNvSpPr>
            <a:spLocks noGrp="1"/>
          </p:cNvSpPr>
          <p:nvPr>
            <p:ph idx="1"/>
          </p:nvPr>
        </p:nvSpPr>
        <p:spPr>
          <a:xfrm>
            <a:off x="2012633" y="2377441"/>
            <a:ext cx="15773399" cy="7400558"/>
          </a:xfrm>
        </p:spPr>
        <p:txBody>
          <a:bodyPr>
            <a:normAutofit/>
          </a:bodyPr>
          <a:lstStyle>
            <a:lvl1pPr marL="270000" indent="-685800">
              <a:lnSpc>
                <a:spcPct val="120000"/>
              </a:lnSpc>
              <a:spcBef>
                <a:spcPts val="900"/>
              </a:spcBef>
              <a:spcAft>
                <a:spcPts val="900"/>
              </a:spcAft>
              <a:buSzPct val="70000"/>
              <a:buFont typeface="Wingdings" pitchFamily="2" charset="2"/>
              <a:buChar char="v"/>
              <a:defRPr sz="3300" b="0" i="0">
                <a:latin typeface="Source Sans Pro" panose="020B0503030403020204" pitchFamily="34" charset="0"/>
                <a:ea typeface="Source Sans Pro" panose="020B0503030403020204" pitchFamily="34" charset="0"/>
                <a:cs typeface="Arial" panose="020B0604020202020204" pitchFamily="34" charset="0"/>
              </a:defRPr>
            </a:lvl1pPr>
            <a:lvl2pPr marL="1028700" indent="-558900">
              <a:lnSpc>
                <a:spcPct val="125000"/>
              </a:lnSpc>
              <a:spcBef>
                <a:spcPts val="900"/>
              </a:spcBef>
              <a:spcAft>
                <a:spcPts val="900"/>
              </a:spcAft>
              <a:buSzPct val="82000"/>
              <a:buFont typeface="Wingdings" pitchFamily="2" charset="2"/>
              <a:buChar char="Ø"/>
              <a:defRPr sz="2700" b="0" i="0">
                <a:latin typeface="Source Sans Pro" panose="020B0503030403020204" pitchFamily="34" charset="0"/>
                <a:ea typeface="Source Sans Pro" panose="020B0503030403020204" pitchFamily="34" charset="0"/>
                <a:cs typeface="Arial" panose="020B0604020202020204" pitchFamily="34" charset="0"/>
              </a:defRPr>
            </a:lvl2pPr>
            <a:lvl3pPr marL="1714500" indent="-342900">
              <a:lnSpc>
                <a:spcPct val="125000"/>
              </a:lnSpc>
              <a:spcBef>
                <a:spcPts val="900"/>
              </a:spcBef>
              <a:spcAft>
                <a:spcPts val="900"/>
              </a:spcAft>
              <a:buFont typeface="Wingdings" pitchFamily="2" charset="2"/>
              <a:buChar char="§"/>
              <a:defRPr sz="2400" b="0" i="0">
                <a:latin typeface="Source Sans Pro" panose="020B0503030403020204" pitchFamily="34" charset="0"/>
                <a:ea typeface="Source Sans Pro" panose="020B0503030403020204" pitchFamily="34" charset="0"/>
                <a:cs typeface="Arial" panose="020B0604020202020204" pitchFamily="34" charset="0"/>
              </a:defRPr>
            </a:lvl3pPr>
            <a:lvl4pPr>
              <a:lnSpc>
                <a:spcPct val="125000"/>
              </a:lnSpc>
              <a:spcBef>
                <a:spcPts val="900"/>
              </a:spcBef>
              <a:spcAft>
                <a:spcPts val="900"/>
              </a:spcAft>
              <a:defRPr sz="2100" b="0" i="0">
                <a:latin typeface="Source Sans Pro" panose="020B0503030403020204" pitchFamily="34" charset="0"/>
                <a:ea typeface="Source Sans Pro" panose="020B0503030403020204" pitchFamily="34" charset="0"/>
                <a:cs typeface="Arial" panose="020B0604020202020204" pitchFamily="34" charset="0"/>
              </a:defRPr>
            </a:lvl4pPr>
            <a:lvl5pPr marL="3086100" indent="-342900">
              <a:lnSpc>
                <a:spcPct val="125000"/>
              </a:lnSpc>
              <a:spcBef>
                <a:spcPts val="900"/>
              </a:spcBef>
              <a:spcAft>
                <a:spcPts val="900"/>
              </a:spcAft>
              <a:buFont typeface="Wingdings" pitchFamily="2" charset="2"/>
              <a:buChar char="ü"/>
              <a:defRPr sz="2100" b="0" i="0">
                <a:latin typeface="Source Sans Pro" panose="020B0503030403020204" pitchFamily="34" charset="0"/>
                <a:ea typeface="Source Sans Pro" panose="020B0503030403020204" pitchFamily="34" charset="0"/>
                <a:cs typeface="Arial" panose="020B0604020202020204"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cxnSp>
        <p:nvCxnSpPr>
          <p:cNvPr id="7" name="Straight Connector 6">
            <a:extLst>
              <a:ext uri="{FF2B5EF4-FFF2-40B4-BE49-F238E27FC236}">
                <a16:creationId xmlns:a16="http://schemas.microsoft.com/office/drawing/2014/main" id="{4409B23A-C6E2-AFAD-F549-92C5A0F22DC0}"/>
              </a:ext>
            </a:extLst>
          </p:cNvPr>
          <p:cNvCxnSpPr/>
          <p:nvPr/>
        </p:nvCxnSpPr>
        <p:spPr>
          <a:xfrm>
            <a:off x="2012630" y="1771418"/>
            <a:ext cx="15773402" cy="0"/>
          </a:xfrm>
          <a:prstGeom prst="line">
            <a:avLst/>
          </a:prstGeom>
          <a:ln w="28575">
            <a:solidFill>
              <a:srgbClr val="467A78"/>
            </a:solidFill>
          </a:ln>
        </p:spPr>
        <p:style>
          <a:lnRef idx="1">
            <a:schemeClr val="accent1"/>
          </a:lnRef>
          <a:fillRef idx="0">
            <a:schemeClr val="accent1"/>
          </a:fillRef>
          <a:effectRef idx="0">
            <a:schemeClr val="accent1"/>
          </a:effectRef>
          <a:fontRef idx="minor">
            <a:schemeClr val="tx1"/>
          </a:fontRef>
        </p:style>
      </p:cxnSp>
      <p:sp>
        <p:nvSpPr>
          <p:cNvPr id="5" name="Slide Number Placeholder 5">
            <a:extLst>
              <a:ext uri="{FF2B5EF4-FFF2-40B4-BE49-F238E27FC236}">
                <a16:creationId xmlns:a16="http://schemas.microsoft.com/office/drawing/2014/main" id="{634F9F63-72D9-8136-EE56-4272F6A5A9F6}"/>
              </a:ext>
            </a:extLst>
          </p:cNvPr>
          <p:cNvSpPr txBox="1">
            <a:spLocks/>
          </p:cNvSpPr>
          <p:nvPr/>
        </p:nvSpPr>
        <p:spPr>
          <a:xfrm>
            <a:off x="1752600" y="9777412"/>
            <a:ext cx="2178372" cy="54768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700"/>
              <a:t> </a:t>
            </a:r>
            <a:r>
              <a:rPr lang="en-US" sz="2100" i="1">
                <a:solidFill>
                  <a:schemeClr val="bg1">
                    <a:lumMod val="75000"/>
                  </a:schemeClr>
                </a:solidFill>
                <a:latin typeface="Palatino Linotype" panose="02040502050505030304" pitchFamily="18" charset="0"/>
              </a:rPr>
              <a:t>Chapter 9</a:t>
            </a:r>
            <a:endParaRPr lang="en-US" sz="2700" b="1" i="1">
              <a:solidFill>
                <a:schemeClr val="bg1">
                  <a:lumMod val="75000"/>
                </a:schemeClr>
              </a:solidFill>
              <a:latin typeface="Palatino Linotype" panose="02040502050505030304" pitchFamily="18" charset="0"/>
            </a:endParaRPr>
          </a:p>
        </p:txBody>
      </p:sp>
    </p:spTree>
    <p:extLst>
      <p:ext uri="{BB962C8B-B14F-4D97-AF65-F5344CB8AC3E}">
        <p14:creationId xmlns:p14="http://schemas.microsoft.com/office/powerpoint/2010/main" val="3082945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66AD02-572D-C334-076E-B50C26DC3FD6}"/>
              </a:ext>
            </a:extLst>
          </p:cNvPr>
          <p:cNvSpPr>
            <a:spLocks noGrp="1"/>
          </p:cNvSpPr>
          <p:nvPr>
            <p:ph type="title"/>
          </p:nvPr>
        </p:nvSpPr>
        <p:spPr/>
        <p:txBody>
          <a:bodyPr>
            <a:normAutofit/>
          </a:bodyPr>
          <a:lstStyle>
            <a:lvl1pPr>
              <a:defRPr sz="6000">
                <a:latin typeface="Source Sans Pro" panose="020B0503030403020204" pitchFamily="34" charset="0"/>
                <a:ea typeface="Source Sans Pro" panose="020B0503030403020204" pitchFamily="34" charset="0"/>
              </a:defRPr>
            </a:lvl1pPr>
          </a:lstStyle>
          <a:p>
            <a:r>
              <a:rPr lang="en-GB"/>
              <a:t>Click to edit Master title style</a:t>
            </a:r>
            <a:endParaRPr lang="en-US"/>
          </a:p>
        </p:txBody>
      </p:sp>
      <p:cxnSp>
        <p:nvCxnSpPr>
          <p:cNvPr id="7" name="Straight Connector 6">
            <a:extLst>
              <a:ext uri="{FF2B5EF4-FFF2-40B4-BE49-F238E27FC236}">
                <a16:creationId xmlns:a16="http://schemas.microsoft.com/office/drawing/2014/main" id="{4409B23A-C6E2-AFAD-F549-92C5A0F22DC0}"/>
              </a:ext>
            </a:extLst>
          </p:cNvPr>
          <p:cNvCxnSpPr/>
          <p:nvPr/>
        </p:nvCxnSpPr>
        <p:spPr>
          <a:xfrm>
            <a:off x="2012630" y="1771418"/>
            <a:ext cx="15773402" cy="0"/>
          </a:xfrm>
          <a:prstGeom prst="line">
            <a:avLst/>
          </a:prstGeom>
          <a:ln w="28575">
            <a:solidFill>
              <a:srgbClr val="467A78"/>
            </a:solidFill>
          </a:ln>
        </p:spPr>
        <p:style>
          <a:lnRef idx="1">
            <a:schemeClr val="accent1"/>
          </a:lnRef>
          <a:fillRef idx="0">
            <a:schemeClr val="accent1"/>
          </a:fillRef>
          <a:effectRef idx="0">
            <a:schemeClr val="accent1"/>
          </a:effectRef>
          <a:fontRef idx="minor">
            <a:schemeClr val="tx1"/>
          </a:fontRef>
        </p:style>
      </p:cxnSp>
      <p:graphicFrame>
        <p:nvGraphicFramePr>
          <p:cNvPr id="4" name="Content Placeholder 3">
            <a:extLst>
              <a:ext uri="{FF2B5EF4-FFF2-40B4-BE49-F238E27FC236}">
                <a16:creationId xmlns:a16="http://schemas.microsoft.com/office/drawing/2014/main" id="{124E1441-9AFB-0AD3-04A8-BD324E4F21D0}"/>
              </a:ext>
            </a:extLst>
          </p:cNvPr>
          <p:cNvGraphicFramePr>
            <a:graphicFrameLocks/>
          </p:cNvGraphicFramePr>
          <p:nvPr>
            <p:extLst>
              <p:ext uri="{D42A27DB-BD31-4B8C-83A1-F6EECF244321}">
                <p14:modId xmlns:p14="http://schemas.microsoft.com/office/powerpoint/2010/main" val="105850996"/>
              </p:ext>
            </p:extLst>
          </p:nvPr>
        </p:nvGraphicFramePr>
        <p:xfrm>
          <a:off x="2012157" y="2376487"/>
          <a:ext cx="15773400" cy="712765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Slide Number Placeholder 5">
            <a:extLst>
              <a:ext uri="{FF2B5EF4-FFF2-40B4-BE49-F238E27FC236}">
                <a16:creationId xmlns:a16="http://schemas.microsoft.com/office/drawing/2014/main" id="{C57E45E6-D9B7-C8D4-24D0-EAE762264F53}"/>
              </a:ext>
            </a:extLst>
          </p:cNvPr>
          <p:cNvSpPr txBox="1">
            <a:spLocks/>
          </p:cNvSpPr>
          <p:nvPr/>
        </p:nvSpPr>
        <p:spPr>
          <a:xfrm>
            <a:off x="1829750" y="9647373"/>
            <a:ext cx="2178372" cy="49789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200"/>
              <a:t> </a:t>
            </a:r>
            <a:r>
              <a:rPr lang="en-US" sz="2800" i="1">
                <a:solidFill>
                  <a:schemeClr val="bg1">
                    <a:lumMod val="75000"/>
                  </a:schemeClr>
                </a:solidFill>
                <a:latin typeface="Palatino Linotype" panose="02040502050505030304" pitchFamily="18" charset="0"/>
              </a:rPr>
              <a:t>Chapter 9</a:t>
            </a:r>
            <a:endParaRPr lang="en-US" sz="3200" b="1" i="1">
              <a:solidFill>
                <a:schemeClr val="bg1">
                  <a:lumMod val="75000"/>
                </a:schemeClr>
              </a:solidFill>
              <a:latin typeface="Palatino Linotype" panose="02040502050505030304" pitchFamily="18" charset="0"/>
            </a:endParaRPr>
          </a:p>
        </p:txBody>
      </p:sp>
    </p:spTree>
    <p:extLst>
      <p:ext uri="{BB962C8B-B14F-4D97-AF65-F5344CB8AC3E}">
        <p14:creationId xmlns:p14="http://schemas.microsoft.com/office/powerpoint/2010/main" val="36063586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717938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2DF5A4-CDAF-6988-F5D7-78FCA379493D}"/>
              </a:ext>
            </a:extLst>
          </p:cNvPr>
          <p:cNvSpPr>
            <a:spLocks noGrp="1"/>
          </p:cNvSpPr>
          <p:nvPr>
            <p:ph type="title" hasCustomPrompt="1"/>
          </p:nvPr>
        </p:nvSpPr>
        <p:spPr>
          <a:xfrm>
            <a:off x="1860232" y="2215881"/>
            <a:ext cx="15773400" cy="1582458"/>
          </a:xfrm>
          <a:solidFill>
            <a:schemeClr val="bg2"/>
          </a:solidFill>
        </p:spPr>
        <p:txBody>
          <a:bodyPr>
            <a:normAutofit/>
          </a:bodyPr>
          <a:lstStyle>
            <a:lvl1pPr>
              <a:defRPr sz="6000" i="1" u="none">
                <a:latin typeface="Palatino Linotype" panose="02040502050505030304" pitchFamily="18" charset="0"/>
              </a:defRPr>
            </a:lvl1pPr>
          </a:lstStyle>
          <a:p>
            <a:r>
              <a:rPr lang="en-US"/>
              <a:t>Bài tập</a:t>
            </a:r>
          </a:p>
        </p:txBody>
      </p:sp>
      <p:sp>
        <p:nvSpPr>
          <p:cNvPr id="6" name="Content Placeholder 2">
            <a:extLst>
              <a:ext uri="{FF2B5EF4-FFF2-40B4-BE49-F238E27FC236}">
                <a16:creationId xmlns:a16="http://schemas.microsoft.com/office/drawing/2014/main" id="{C3DE4B15-7A4F-1D9B-BD43-498C1A7F43B2}"/>
              </a:ext>
            </a:extLst>
          </p:cNvPr>
          <p:cNvSpPr>
            <a:spLocks noGrp="1"/>
          </p:cNvSpPr>
          <p:nvPr>
            <p:ph idx="1"/>
          </p:nvPr>
        </p:nvSpPr>
        <p:spPr>
          <a:xfrm>
            <a:off x="1860235" y="3901442"/>
            <a:ext cx="15773399" cy="3962399"/>
          </a:xfrm>
          <a:solidFill>
            <a:schemeClr val="bg2"/>
          </a:solidFill>
        </p:spPr>
        <p:txBody>
          <a:bodyPr>
            <a:normAutofit/>
          </a:bodyPr>
          <a:lstStyle>
            <a:lvl1pPr marL="270000" indent="-685800">
              <a:lnSpc>
                <a:spcPct val="120000"/>
              </a:lnSpc>
              <a:spcBef>
                <a:spcPts val="900"/>
              </a:spcBef>
              <a:spcAft>
                <a:spcPts val="900"/>
              </a:spcAft>
              <a:buSzPct val="70000"/>
              <a:buFont typeface="Wingdings" pitchFamily="2" charset="2"/>
              <a:buChar char="v"/>
              <a:defRPr sz="3300" b="0" i="1">
                <a:latin typeface="Palatino Linotype" panose="02040502050505030304" pitchFamily="18" charset="0"/>
                <a:ea typeface="Source Sans Pro" panose="020B0503030403020204" pitchFamily="34" charset="0"/>
                <a:cs typeface="Arial" panose="020B0604020202020204" pitchFamily="34" charset="0"/>
              </a:defRPr>
            </a:lvl1pPr>
            <a:lvl2pPr marL="1028700" indent="-558900">
              <a:lnSpc>
                <a:spcPct val="125000"/>
              </a:lnSpc>
              <a:spcBef>
                <a:spcPts val="900"/>
              </a:spcBef>
              <a:spcAft>
                <a:spcPts val="900"/>
              </a:spcAft>
              <a:buSzPct val="82000"/>
              <a:buFont typeface="Wingdings" pitchFamily="2" charset="2"/>
              <a:buChar char="Ø"/>
              <a:defRPr sz="2700" b="0" i="0">
                <a:latin typeface="Source Sans Pro" panose="020B0503030403020204" pitchFamily="34" charset="0"/>
                <a:ea typeface="Source Sans Pro" panose="020B0503030403020204" pitchFamily="34" charset="0"/>
                <a:cs typeface="Arial" panose="020B0604020202020204" pitchFamily="34" charset="0"/>
              </a:defRPr>
            </a:lvl2pPr>
            <a:lvl3pPr marL="1714500" indent="-342900">
              <a:lnSpc>
                <a:spcPct val="125000"/>
              </a:lnSpc>
              <a:spcBef>
                <a:spcPts val="900"/>
              </a:spcBef>
              <a:spcAft>
                <a:spcPts val="900"/>
              </a:spcAft>
              <a:buFont typeface="Wingdings" pitchFamily="2" charset="2"/>
              <a:buChar char="§"/>
              <a:defRPr sz="2400" b="0" i="0">
                <a:latin typeface="Source Sans Pro" panose="020B0503030403020204" pitchFamily="34" charset="0"/>
                <a:ea typeface="Source Sans Pro" panose="020B0503030403020204" pitchFamily="34" charset="0"/>
                <a:cs typeface="Arial" panose="020B0604020202020204" pitchFamily="34" charset="0"/>
              </a:defRPr>
            </a:lvl3pPr>
            <a:lvl4pPr>
              <a:lnSpc>
                <a:spcPct val="125000"/>
              </a:lnSpc>
              <a:spcBef>
                <a:spcPts val="900"/>
              </a:spcBef>
              <a:spcAft>
                <a:spcPts val="900"/>
              </a:spcAft>
              <a:defRPr sz="2100" b="0" i="0">
                <a:latin typeface="Source Sans Pro" panose="020B0503030403020204" pitchFamily="34" charset="0"/>
                <a:ea typeface="Source Sans Pro" panose="020B0503030403020204" pitchFamily="34" charset="0"/>
                <a:cs typeface="Arial" panose="020B0604020202020204" pitchFamily="34" charset="0"/>
              </a:defRPr>
            </a:lvl4pPr>
            <a:lvl5pPr marL="3086100" indent="-342900">
              <a:lnSpc>
                <a:spcPct val="125000"/>
              </a:lnSpc>
              <a:spcBef>
                <a:spcPts val="900"/>
              </a:spcBef>
              <a:spcAft>
                <a:spcPts val="900"/>
              </a:spcAft>
              <a:buFont typeface="Wingdings" pitchFamily="2" charset="2"/>
              <a:buChar char="ü"/>
              <a:defRPr sz="2100" b="0" i="0">
                <a:latin typeface="Source Sans Pro" panose="020B0503030403020204" pitchFamily="34" charset="0"/>
                <a:ea typeface="Source Sans Pro" panose="020B0503030403020204" pitchFamily="34" charset="0"/>
                <a:cs typeface="Arial" panose="020B0604020202020204" pitchFamily="34" charset="0"/>
              </a:defRPr>
            </a:lvl5pPr>
          </a:lstStyle>
          <a:p>
            <a:pPr lvl="0"/>
            <a:r>
              <a:rPr lang="en-GB"/>
              <a:t>Click to edit Master text styles</a:t>
            </a:r>
          </a:p>
        </p:txBody>
      </p:sp>
      <p:sp>
        <p:nvSpPr>
          <p:cNvPr id="7" name="Slide Number Placeholder 5">
            <a:extLst>
              <a:ext uri="{FF2B5EF4-FFF2-40B4-BE49-F238E27FC236}">
                <a16:creationId xmlns:a16="http://schemas.microsoft.com/office/drawing/2014/main" id="{61252704-DDE2-183B-464E-639BF103E94B}"/>
              </a:ext>
            </a:extLst>
          </p:cNvPr>
          <p:cNvSpPr>
            <a:spLocks noGrp="1"/>
          </p:cNvSpPr>
          <p:nvPr>
            <p:ph type="sldNum" sz="quarter" idx="12"/>
          </p:nvPr>
        </p:nvSpPr>
        <p:spPr>
          <a:xfrm>
            <a:off x="1601150" y="9681447"/>
            <a:ext cx="2178372" cy="497898"/>
          </a:xfrm>
          <a:prstGeom prst="rect">
            <a:avLst/>
          </a:prstGeom>
        </p:spPr>
        <p:txBody>
          <a:bodyPr/>
          <a:lstStyle/>
          <a:p>
            <a:fld id="{48F63A3B-78C7-47BE-AE5E-E10140E04643}" type="slidenum">
              <a:rPr lang="en-US" dirty="0"/>
              <a:t>‹N°›</a:t>
            </a:fld>
            <a:endParaRPr lang="en-US" dirty="0"/>
          </a:p>
        </p:txBody>
      </p:sp>
    </p:spTree>
    <p:extLst>
      <p:ext uri="{BB962C8B-B14F-4D97-AF65-F5344CB8AC3E}">
        <p14:creationId xmlns:p14="http://schemas.microsoft.com/office/powerpoint/2010/main" val="995253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467CE4-AD3F-9BC9-1A87-AF91C7B5D884}"/>
              </a:ext>
            </a:extLst>
          </p:cNvPr>
          <p:cNvSpPr>
            <a:spLocks noGrp="1"/>
          </p:cNvSpPr>
          <p:nvPr>
            <p:ph type="title"/>
          </p:nvPr>
        </p:nvSpPr>
        <p:spPr>
          <a:xfrm>
            <a:off x="1828800" y="2564607"/>
            <a:ext cx="15192375" cy="4279106"/>
          </a:xfrm>
        </p:spPr>
        <p:txBody>
          <a:bodyPr anchor="b"/>
          <a:lstStyle>
            <a:lvl1pPr>
              <a:defRPr sz="72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C73257ED-8654-4A4D-7E95-AF72CFB02EE1}"/>
              </a:ext>
            </a:extLst>
          </p:cNvPr>
          <p:cNvSpPr>
            <a:spLocks noGrp="1"/>
          </p:cNvSpPr>
          <p:nvPr>
            <p:ph type="body" idx="1"/>
          </p:nvPr>
        </p:nvSpPr>
        <p:spPr>
          <a:xfrm>
            <a:off x="1828800" y="6884195"/>
            <a:ext cx="15192375" cy="2250281"/>
          </a:xfrm>
        </p:spPr>
        <p:txBody>
          <a:bodyPr/>
          <a:lstStyle>
            <a:lvl1pPr marL="0" indent="0">
              <a:buNone/>
              <a:defRPr sz="3600">
                <a:solidFill>
                  <a:schemeClr val="tx1">
                    <a:tint val="75000"/>
                  </a:schemeClr>
                </a:solidFill>
              </a:defRPr>
            </a:lvl1pPr>
            <a:lvl2pPr marL="685800" indent="0">
              <a:buNone/>
              <a:defRPr sz="3000">
                <a:solidFill>
                  <a:schemeClr val="tx1">
                    <a:tint val="75000"/>
                  </a:schemeClr>
                </a:solidFill>
              </a:defRPr>
            </a:lvl2pPr>
            <a:lvl3pPr marL="1371600" indent="0">
              <a:buNone/>
              <a:defRPr sz="2700">
                <a:solidFill>
                  <a:schemeClr val="tx1">
                    <a:tint val="75000"/>
                  </a:schemeClr>
                </a:solidFill>
              </a:defRPr>
            </a:lvl3pPr>
            <a:lvl4pPr marL="2057400" indent="0">
              <a:buNone/>
              <a:defRPr sz="2400">
                <a:solidFill>
                  <a:schemeClr val="tx1">
                    <a:tint val="75000"/>
                  </a:schemeClr>
                </a:solidFill>
              </a:defRPr>
            </a:lvl4pPr>
            <a:lvl5pPr marL="2743200" indent="0">
              <a:buNone/>
              <a:defRPr sz="2400">
                <a:solidFill>
                  <a:schemeClr val="tx1">
                    <a:tint val="75000"/>
                  </a:schemeClr>
                </a:solidFill>
              </a:defRPr>
            </a:lvl5pPr>
            <a:lvl6pPr marL="3429000" indent="0">
              <a:buNone/>
              <a:defRPr sz="2400">
                <a:solidFill>
                  <a:schemeClr val="tx1">
                    <a:tint val="75000"/>
                  </a:schemeClr>
                </a:solidFill>
              </a:defRPr>
            </a:lvl6pPr>
            <a:lvl7pPr marL="4114800" indent="0">
              <a:buNone/>
              <a:defRPr sz="2400">
                <a:solidFill>
                  <a:schemeClr val="tx1">
                    <a:tint val="75000"/>
                  </a:schemeClr>
                </a:solidFill>
              </a:defRPr>
            </a:lvl7pPr>
            <a:lvl8pPr marL="4800600" indent="0">
              <a:buNone/>
              <a:defRPr sz="2400">
                <a:solidFill>
                  <a:schemeClr val="tx1">
                    <a:tint val="75000"/>
                  </a:schemeClr>
                </a:solidFill>
              </a:defRPr>
            </a:lvl8pPr>
            <a:lvl9pPr marL="5486400" indent="0">
              <a:buNone/>
              <a:defRPr sz="2400">
                <a:solidFill>
                  <a:schemeClr val="tx1">
                    <a:tint val="75000"/>
                  </a:schemeClr>
                </a:solidFill>
              </a:defRPr>
            </a:lvl9pPr>
          </a:lstStyle>
          <a:p>
            <a:pPr lvl="0"/>
            <a:r>
              <a:rPr lang="en-GB"/>
              <a:t>Click to edit Master text styles</a:t>
            </a:r>
          </a:p>
        </p:txBody>
      </p:sp>
    </p:spTree>
    <p:extLst>
      <p:ext uri="{BB962C8B-B14F-4D97-AF65-F5344CB8AC3E}">
        <p14:creationId xmlns:p14="http://schemas.microsoft.com/office/powerpoint/2010/main" val="11604367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E14CFB-9E6D-26E9-6CE8-62BB6688CDC8}"/>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F51C8EA0-100B-9E18-1854-308B9CC95C0F}"/>
              </a:ext>
            </a:extLst>
          </p:cNvPr>
          <p:cNvSpPr>
            <a:spLocks noGrp="1"/>
          </p:cNvSpPr>
          <p:nvPr>
            <p:ph sz="half" idx="1"/>
          </p:nvPr>
        </p:nvSpPr>
        <p:spPr>
          <a:xfrm>
            <a:off x="1257300" y="2738437"/>
            <a:ext cx="7772400" cy="652700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CD3897D0-F17C-62AD-4A14-554C5BF62712}"/>
              </a:ext>
            </a:extLst>
          </p:cNvPr>
          <p:cNvSpPr>
            <a:spLocks noGrp="1"/>
          </p:cNvSpPr>
          <p:nvPr>
            <p:ph sz="half" idx="2"/>
          </p:nvPr>
        </p:nvSpPr>
        <p:spPr>
          <a:xfrm>
            <a:off x="9258300" y="2738437"/>
            <a:ext cx="7772400" cy="652700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3AA97E1A-ECFE-9B87-93B9-5ABF136D21C5}"/>
              </a:ext>
            </a:extLst>
          </p:cNvPr>
          <p:cNvSpPr>
            <a:spLocks noGrp="1"/>
          </p:cNvSpPr>
          <p:nvPr>
            <p:ph type="dt" sz="half" idx="10"/>
          </p:nvPr>
        </p:nvSpPr>
        <p:spPr>
          <a:xfrm>
            <a:off x="1257300" y="9534526"/>
            <a:ext cx="4114800" cy="547688"/>
          </a:xfrm>
          <a:prstGeom prst="rect">
            <a:avLst/>
          </a:prstGeom>
        </p:spPr>
        <p:txBody>
          <a:bodyPr/>
          <a:lstStyle/>
          <a:p>
            <a:fld id="{412D165E-2ED9-4DA9-99B2-16E4DB74B7D0}" type="datetimeFigureOut">
              <a:rPr lang="en-GB" smtClean="0"/>
              <a:pPr/>
              <a:t>24/12/2024</a:t>
            </a:fld>
            <a:endParaRPr lang="en-GB"/>
          </a:p>
        </p:txBody>
      </p:sp>
      <p:sp>
        <p:nvSpPr>
          <p:cNvPr id="6" name="Footer Placeholder 5">
            <a:extLst>
              <a:ext uri="{FF2B5EF4-FFF2-40B4-BE49-F238E27FC236}">
                <a16:creationId xmlns:a16="http://schemas.microsoft.com/office/drawing/2014/main" id="{29BA72FB-0509-D5A6-A428-C04D61940FDF}"/>
              </a:ext>
            </a:extLst>
          </p:cNvPr>
          <p:cNvSpPr>
            <a:spLocks noGrp="1"/>
          </p:cNvSpPr>
          <p:nvPr>
            <p:ph type="ftr" sz="quarter" idx="11"/>
          </p:nvPr>
        </p:nvSpPr>
        <p:spPr>
          <a:xfrm>
            <a:off x="6057900" y="9534526"/>
            <a:ext cx="6172200" cy="547688"/>
          </a:xfrm>
          <a:prstGeom prst="rect">
            <a:avLst/>
          </a:prstGeom>
        </p:spPr>
        <p:txBody>
          <a:bodyPr/>
          <a:lstStyle/>
          <a:p>
            <a:endParaRPr lang="en-GB"/>
          </a:p>
        </p:txBody>
      </p:sp>
      <p:sp>
        <p:nvSpPr>
          <p:cNvPr id="7" name="Slide Number Placeholder 6">
            <a:extLst>
              <a:ext uri="{FF2B5EF4-FFF2-40B4-BE49-F238E27FC236}">
                <a16:creationId xmlns:a16="http://schemas.microsoft.com/office/drawing/2014/main" id="{7A41AA42-3BC3-3AD2-2ABB-08BBCBE285E6}"/>
              </a:ext>
            </a:extLst>
          </p:cNvPr>
          <p:cNvSpPr>
            <a:spLocks noGrp="1"/>
          </p:cNvSpPr>
          <p:nvPr>
            <p:ph type="sldNum" sz="quarter" idx="12"/>
          </p:nvPr>
        </p:nvSpPr>
        <p:spPr>
          <a:xfrm>
            <a:off x="12915900" y="9534526"/>
            <a:ext cx="4114800" cy="547688"/>
          </a:xfrm>
          <a:prstGeom prst="rect">
            <a:avLst/>
          </a:prstGeom>
        </p:spPr>
        <p:txBody>
          <a:bodyPr/>
          <a:lstStyle/>
          <a:p>
            <a:fld id="{8DF14E08-3E27-4330-BBCC-108ACDB8E4C7}" type="slidenum">
              <a:rPr lang="en-GB" smtClean="0"/>
              <a:pPr/>
              <a:t>‹N°›</a:t>
            </a:fld>
            <a:endParaRPr lang="en-GB"/>
          </a:p>
        </p:txBody>
      </p:sp>
    </p:spTree>
    <p:extLst>
      <p:ext uri="{BB962C8B-B14F-4D97-AF65-F5344CB8AC3E}">
        <p14:creationId xmlns:p14="http://schemas.microsoft.com/office/powerpoint/2010/main" val="9214674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4FC33-B5E7-5DF6-ADCE-A761CEA7383F}"/>
              </a:ext>
            </a:extLst>
          </p:cNvPr>
          <p:cNvSpPr>
            <a:spLocks noGrp="1"/>
          </p:cNvSpPr>
          <p:nvPr>
            <p:ph type="title"/>
          </p:nvPr>
        </p:nvSpPr>
        <p:spPr>
          <a:xfrm>
            <a:off x="1259682" y="547688"/>
            <a:ext cx="15773400" cy="1988345"/>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A59BA230-E04A-73B0-7F62-8F5F992261CA}"/>
              </a:ext>
            </a:extLst>
          </p:cNvPr>
          <p:cNvSpPr>
            <a:spLocks noGrp="1"/>
          </p:cNvSpPr>
          <p:nvPr>
            <p:ph type="body" idx="1"/>
          </p:nvPr>
        </p:nvSpPr>
        <p:spPr>
          <a:xfrm>
            <a:off x="1259683" y="2521745"/>
            <a:ext cx="7736681" cy="1235868"/>
          </a:xfrm>
        </p:spPr>
        <p:txBody>
          <a:bodyPr anchor="b"/>
          <a:lstStyle>
            <a:lvl1pPr marL="0" indent="0">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GB"/>
              <a:t>Click to edit Master text styles</a:t>
            </a:r>
          </a:p>
        </p:txBody>
      </p:sp>
      <p:sp>
        <p:nvSpPr>
          <p:cNvPr id="4" name="Content Placeholder 3">
            <a:extLst>
              <a:ext uri="{FF2B5EF4-FFF2-40B4-BE49-F238E27FC236}">
                <a16:creationId xmlns:a16="http://schemas.microsoft.com/office/drawing/2014/main" id="{32BAB055-3B10-6F28-A02E-D98B70DDED85}"/>
              </a:ext>
            </a:extLst>
          </p:cNvPr>
          <p:cNvSpPr>
            <a:spLocks noGrp="1"/>
          </p:cNvSpPr>
          <p:nvPr>
            <p:ph sz="half" idx="2"/>
          </p:nvPr>
        </p:nvSpPr>
        <p:spPr>
          <a:xfrm>
            <a:off x="1259683" y="3757613"/>
            <a:ext cx="7736681" cy="552688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25F30A07-EA40-410E-6709-F2573705AC3F}"/>
              </a:ext>
            </a:extLst>
          </p:cNvPr>
          <p:cNvSpPr>
            <a:spLocks noGrp="1"/>
          </p:cNvSpPr>
          <p:nvPr>
            <p:ph type="body" sz="quarter" idx="3"/>
          </p:nvPr>
        </p:nvSpPr>
        <p:spPr>
          <a:xfrm>
            <a:off x="9258300" y="2521745"/>
            <a:ext cx="7774782" cy="1235868"/>
          </a:xfrm>
        </p:spPr>
        <p:txBody>
          <a:bodyPr anchor="b"/>
          <a:lstStyle>
            <a:lvl1pPr marL="0" indent="0">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GB"/>
              <a:t>Click to edit Master text styles</a:t>
            </a:r>
          </a:p>
        </p:txBody>
      </p:sp>
      <p:sp>
        <p:nvSpPr>
          <p:cNvPr id="6" name="Content Placeholder 5">
            <a:extLst>
              <a:ext uri="{FF2B5EF4-FFF2-40B4-BE49-F238E27FC236}">
                <a16:creationId xmlns:a16="http://schemas.microsoft.com/office/drawing/2014/main" id="{A4C3F6D6-E78B-E627-5908-5D2883833012}"/>
              </a:ext>
            </a:extLst>
          </p:cNvPr>
          <p:cNvSpPr>
            <a:spLocks noGrp="1"/>
          </p:cNvSpPr>
          <p:nvPr>
            <p:ph sz="quarter" idx="4"/>
          </p:nvPr>
        </p:nvSpPr>
        <p:spPr>
          <a:xfrm>
            <a:off x="9258300" y="3757613"/>
            <a:ext cx="7774782" cy="552688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75CC660D-E21E-2830-759A-74E2C243EDC0}"/>
              </a:ext>
            </a:extLst>
          </p:cNvPr>
          <p:cNvSpPr>
            <a:spLocks noGrp="1"/>
          </p:cNvSpPr>
          <p:nvPr>
            <p:ph type="dt" sz="half" idx="10"/>
          </p:nvPr>
        </p:nvSpPr>
        <p:spPr>
          <a:xfrm>
            <a:off x="1257300" y="9534526"/>
            <a:ext cx="4114800" cy="547688"/>
          </a:xfrm>
          <a:prstGeom prst="rect">
            <a:avLst/>
          </a:prstGeom>
        </p:spPr>
        <p:txBody>
          <a:bodyPr/>
          <a:lstStyle/>
          <a:p>
            <a:fld id="{412D165E-2ED9-4DA9-99B2-16E4DB74B7D0}" type="datetimeFigureOut">
              <a:rPr lang="en-GB" smtClean="0"/>
              <a:pPr/>
              <a:t>24/12/2024</a:t>
            </a:fld>
            <a:endParaRPr lang="en-GB"/>
          </a:p>
        </p:txBody>
      </p:sp>
      <p:sp>
        <p:nvSpPr>
          <p:cNvPr id="8" name="Footer Placeholder 7">
            <a:extLst>
              <a:ext uri="{FF2B5EF4-FFF2-40B4-BE49-F238E27FC236}">
                <a16:creationId xmlns:a16="http://schemas.microsoft.com/office/drawing/2014/main" id="{B84A6BB5-FAC6-4272-CEE6-CA31EF60561F}"/>
              </a:ext>
            </a:extLst>
          </p:cNvPr>
          <p:cNvSpPr>
            <a:spLocks noGrp="1"/>
          </p:cNvSpPr>
          <p:nvPr>
            <p:ph type="ftr" sz="quarter" idx="11"/>
          </p:nvPr>
        </p:nvSpPr>
        <p:spPr>
          <a:xfrm>
            <a:off x="6057900" y="9534526"/>
            <a:ext cx="6172200" cy="547688"/>
          </a:xfrm>
          <a:prstGeom prst="rect">
            <a:avLst/>
          </a:prstGeom>
        </p:spPr>
        <p:txBody>
          <a:bodyPr/>
          <a:lstStyle/>
          <a:p>
            <a:endParaRPr lang="en-GB"/>
          </a:p>
        </p:txBody>
      </p:sp>
      <p:sp>
        <p:nvSpPr>
          <p:cNvPr id="9" name="Slide Number Placeholder 8">
            <a:extLst>
              <a:ext uri="{FF2B5EF4-FFF2-40B4-BE49-F238E27FC236}">
                <a16:creationId xmlns:a16="http://schemas.microsoft.com/office/drawing/2014/main" id="{3F6E85E2-6240-231D-3A9B-5C16DAD6A197}"/>
              </a:ext>
            </a:extLst>
          </p:cNvPr>
          <p:cNvSpPr>
            <a:spLocks noGrp="1"/>
          </p:cNvSpPr>
          <p:nvPr>
            <p:ph type="sldNum" sz="quarter" idx="12"/>
          </p:nvPr>
        </p:nvSpPr>
        <p:spPr>
          <a:xfrm>
            <a:off x="12915900" y="9534526"/>
            <a:ext cx="4114800" cy="547688"/>
          </a:xfrm>
          <a:prstGeom prst="rect">
            <a:avLst/>
          </a:prstGeom>
        </p:spPr>
        <p:txBody>
          <a:bodyPr/>
          <a:lstStyle/>
          <a:p>
            <a:fld id="{8DF14E08-3E27-4330-BBCC-108ACDB8E4C7}" type="slidenum">
              <a:rPr lang="en-GB" smtClean="0"/>
              <a:pPr/>
              <a:t>‹N°›</a:t>
            </a:fld>
            <a:endParaRPr lang="en-GB"/>
          </a:p>
        </p:txBody>
      </p:sp>
    </p:spTree>
    <p:extLst>
      <p:ext uri="{BB962C8B-B14F-4D97-AF65-F5344CB8AC3E}">
        <p14:creationId xmlns:p14="http://schemas.microsoft.com/office/powerpoint/2010/main" val="34164006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DC66B8C-5FA1-9315-6AEB-2FD3980D9476}"/>
              </a:ext>
            </a:extLst>
          </p:cNvPr>
          <p:cNvSpPr>
            <a:spLocks noGrp="1"/>
          </p:cNvSpPr>
          <p:nvPr>
            <p:ph type="title"/>
          </p:nvPr>
        </p:nvSpPr>
        <p:spPr>
          <a:xfrm>
            <a:off x="2012632" y="509001"/>
            <a:ext cx="15773400" cy="1582458"/>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56B951E1-166E-98A2-4318-E0C01E97DF5E}"/>
              </a:ext>
            </a:extLst>
          </p:cNvPr>
          <p:cNvSpPr>
            <a:spLocks noGrp="1"/>
          </p:cNvSpPr>
          <p:nvPr>
            <p:ph type="body" idx="1"/>
          </p:nvPr>
        </p:nvSpPr>
        <p:spPr>
          <a:xfrm>
            <a:off x="2012633" y="2387095"/>
            <a:ext cx="15773399" cy="7390904"/>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Rectangle 3">
            <a:extLst>
              <a:ext uri="{FF2B5EF4-FFF2-40B4-BE49-F238E27FC236}">
                <a16:creationId xmlns:a16="http://schemas.microsoft.com/office/drawing/2014/main" id="{B68D291E-81C2-013E-D1D4-B6407434E054}"/>
              </a:ext>
            </a:extLst>
          </p:cNvPr>
          <p:cNvSpPr/>
          <p:nvPr/>
        </p:nvSpPr>
        <p:spPr>
          <a:xfrm>
            <a:off x="274320" y="213363"/>
            <a:ext cx="1188720" cy="9863856"/>
          </a:xfrm>
          <a:prstGeom prst="rect">
            <a:avLst/>
          </a:prstGeom>
          <a:solidFill>
            <a:srgbClr val="508784"/>
          </a:solidFill>
          <a:ln>
            <a:noFill/>
          </a:ln>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spcBef>
                <a:spcPts val="900"/>
              </a:spcBef>
              <a:spcAft>
                <a:spcPts val="0"/>
              </a:spcAft>
            </a:pPr>
            <a:r>
              <a:rPr lang="en-GB" sz="2400" b="1">
                <a:solidFill>
                  <a:schemeClr val="accent3">
                    <a:lumMod val="60000"/>
                    <a:lumOff val="40000"/>
                  </a:schemeClr>
                </a:solidFill>
              </a:rPr>
              <a:t>B</a:t>
            </a:r>
            <a:r>
              <a:rPr lang="en-VN" sz="2400" b="1">
                <a:solidFill>
                  <a:schemeClr val="accent3">
                    <a:lumMod val="60000"/>
                    <a:lumOff val="40000"/>
                  </a:schemeClr>
                </a:solidFill>
              </a:rPr>
              <a:t>ài giảng </a:t>
            </a:r>
            <a:r>
              <a:rPr lang="en-VN" sz="2700" b="1">
                <a:solidFill>
                  <a:schemeClr val="accent3">
                    <a:lumMod val="60000"/>
                    <a:lumOff val="40000"/>
                  </a:schemeClr>
                </a:solidFill>
              </a:rPr>
              <a:t>Nhập môn DIGITAL MARKETING </a:t>
            </a:r>
            <a:r>
              <a:rPr lang="en-VN" sz="2400" b="1" i="1">
                <a:solidFill>
                  <a:schemeClr val="accent3">
                    <a:lumMod val="60000"/>
                    <a:lumOff val="40000"/>
                  </a:schemeClr>
                </a:solidFill>
              </a:rPr>
              <a:t>(T1-2024)</a:t>
            </a:r>
          </a:p>
          <a:p>
            <a:pPr algn="ctr">
              <a:spcBef>
                <a:spcPts val="900"/>
              </a:spcBef>
              <a:spcAft>
                <a:spcPts val="0"/>
              </a:spcAft>
            </a:pPr>
            <a:r>
              <a:rPr lang="en-VN" sz="2100" b="1" i="1">
                <a:solidFill>
                  <a:schemeClr val="accent3">
                    <a:lumMod val="60000"/>
                    <a:lumOff val="40000"/>
                  </a:schemeClr>
                </a:solidFill>
                <a:latin typeface="Palatino Linotype" panose="02040502050505030304" pitchFamily="18" charset="0"/>
              </a:rPr>
              <a:t>BM. QT bán hàng &amp; Digital Marketing – K</a:t>
            </a:r>
            <a:r>
              <a:rPr lang="en-GB" sz="2100" b="1" i="1">
                <a:solidFill>
                  <a:schemeClr val="accent3">
                    <a:lumMod val="60000"/>
                    <a:lumOff val="40000"/>
                  </a:schemeClr>
                </a:solidFill>
                <a:latin typeface="Palatino Linotype" panose="02040502050505030304" pitchFamily="18" charset="0"/>
              </a:rPr>
              <a:t>h</a:t>
            </a:r>
            <a:r>
              <a:rPr lang="en-VN" sz="2100" b="1" i="1">
                <a:solidFill>
                  <a:schemeClr val="accent3">
                    <a:lumMod val="60000"/>
                    <a:lumOff val="40000"/>
                  </a:schemeClr>
                </a:solidFill>
                <a:latin typeface="Palatino Linotype" panose="02040502050505030304" pitchFamily="18" charset="0"/>
              </a:rPr>
              <a:t>oa Marketing – ĐH. KTQD</a:t>
            </a:r>
          </a:p>
        </p:txBody>
      </p:sp>
      <p:sp>
        <p:nvSpPr>
          <p:cNvPr id="6" name="Half Frame 6">
            <a:extLst>
              <a:ext uri="{FF2B5EF4-FFF2-40B4-BE49-F238E27FC236}">
                <a16:creationId xmlns:a16="http://schemas.microsoft.com/office/drawing/2014/main" id="{2FF3837A-D30E-C86A-F5BA-27F2DD3425FE}"/>
              </a:ext>
            </a:extLst>
          </p:cNvPr>
          <p:cNvSpPr/>
          <p:nvPr/>
        </p:nvSpPr>
        <p:spPr>
          <a:xfrm rot="10800000">
            <a:off x="15491435" y="9022078"/>
            <a:ext cx="2568915" cy="1055138"/>
          </a:xfrm>
          <a:prstGeom prst="halfFrame">
            <a:avLst>
              <a:gd name="adj1" fmla="val 9018"/>
              <a:gd name="adj2" fmla="val 9298"/>
            </a:avLst>
          </a:prstGeom>
          <a:solidFill>
            <a:srgbClr val="5087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sz="2700">
              <a:solidFill>
                <a:schemeClr val="tx1"/>
              </a:solidFill>
            </a:endParaRPr>
          </a:p>
        </p:txBody>
      </p:sp>
      <p:sp>
        <p:nvSpPr>
          <p:cNvPr id="12" name="Half Frame 6">
            <a:extLst>
              <a:ext uri="{FF2B5EF4-FFF2-40B4-BE49-F238E27FC236}">
                <a16:creationId xmlns:a16="http://schemas.microsoft.com/office/drawing/2014/main" id="{ED048576-5088-DA1B-DD0A-7ABF10A157D3}"/>
              </a:ext>
            </a:extLst>
          </p:cNvPr>
          <p:cNvSpPr/>
          <p:nvPr/>
        </p:nvSpPr>
        <p:spPr>
          <a:xfrm flipH="1">
            <a:off x="15491438" y="209781"/>
            <a:ext cx="2568914" cy="1055138"/>
          </a:xfrm>
          <a:prstGeom prst="halfFrame">
            <a:avLst>
              <a:gd name="adj1" fmla="val 9018"/>
              <a:gd name="adj2" fmla="val 9298"/>
            </a:avLst>
          </a:prstGeom>
          <a:solidFill>
            <a:srgbClr val="5087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sz="2700">
              <a:solidFill>
                <a:schemeClr val="tx1"/>
              </a:solidFill>
            </a:endParaRPr>
          </a:p>
        </p:txBody>
      </p:sp>
    </p:spTree>
    <p:extLst>
      <p:ext uri="{BB962C8B-B14F-4D97-AF65-F5344CB8AC3E}">
        <p14:creationId xmlns:p14="http://schemas.microsoft.com/office/powerpoint/2010/main" val="242135204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Lst>
  <p:txStyles>
    <p:titleStyle>
      <a:lvl1pPr algn="l" defTabSz="1371600" rtl="0" eaLnBrk="1" latinLnBrk="0" hangingPunct="1">
        <a:lnSpc>
          <a:spcPct val="90000"/>
        </a:lnSpc>
        <a:spcBef>
          <a:spcPct val="0"/>
        </a:spcBef>
        <a:buNone/>
        <a:defRPr sz="6600" b="1" kern="1200">
          <a:solidFill>
            <a:srgbClr val="467A78"/>
          </a:solidFill>
          <a:latin typeface="Montserrat" pitchFamily="2" charset="77"/>
          <a:ea typeface="+mj-ea"/>
          <a:cs typeface="Times New Roman" panose="02020603050405020304" pitchFamily="18" charset="0"/>
        </a:defRPr>
      </a:lvl1pPr>
    </p:titleStyle>
    <p:bodyStyle>
      <a:lvl1pPr marL="342900" indent="-342900" algn="l" defTabSz="1371600" rtl="0" eaLnBrk="1" latinLnBrk="0" hangingPunct="1">
        <a:lnSpc>
          <a:spcPct val="120000"/>
        </a:lnSpc>
        <a:spcBef>
          <a:spcPts val="900"/>
        </a:spcBef>
        <a:spcAft>
          <a:spcPts val="900"/>
        </a:spcAft>
        <a:buFont typeface="Arial" panose="020B0604020202020204" pitchFamily="34" charset="0"/>
        <a:buChar char="•"/>
        <a:defRPr sz="3000" kern="1200">
          <a:solidFill>
            <a:schemeClr val="tx1"/>
          </a:solidFill>
          <a:latin typeface="Montserrat" pitchFamily="2" charset="77"/>
          <a:ea typeface="+mn-ea"/>
          <a:cs typeface="Times New Roman" panose="02020603050405020304" pitchFamily="18" charset="0"/>
        </a:defRPr>
      </a:lvl1pPr>
      <a:lvl2pPr marL="1028700" indent="-342900" algn="l" defTabSz="1371600" rtl="0" eaLnBrk="1" latinLnBrk="0" hangingPunct="1">
        <a:lnSpc>
          <a:spcPct val="120000"/>
        </a:lnSpc>
        <a:spcBef>
          <a:spcPts val="900"/>
        </a:spcBef>
        <a:spcAft>
          <a:spcPts val="900"/>
        </a:spcAft>
        <a:buFont typeface="Arial" panose="020B0604020202020204" pitchFamily="34" charset="0"/>
        <a:buChar char="•"/>
        <a:defRPr sz="2700" kern="1200">
          <a:solidFill>
            <a:schemeClr val="tx1"/>
          </a:solidFill>
          <a:latin typeface="Montserrat" pitchFamily="2" charset="77"/>
          <a:ea typeface="+mn-ea"/>
          <a:cs typeface="Times New Roman" panose="02020603050405020304" pitchFamily="18" charset="0"/>
        </a:defRPr>
      </a:lvl2pPr>
      <a:lvl3pPr marL="1714500" indent="-342900" algn="l" defTabSz="1371600" rtl="0" eaLnBrk="1" latinLnBrk="0" hangingPunct="1">
        <a:lnSpc>
          <a:spcPct val="120000"/>
        </a:lnSpc>
        <a:spcBef>
          <a:spcPts val="900"/>
        </a:spcBef>
        <a:spcAft>
          <a:spcPts val="900"/>
        </a:spcAft>
        <a:buFont typeface="Arial" panose="020B0604020202020204" pitchFamily="34" charset="0"/>
        <a:buChar char="•"/>
        <a:defRPr sz="2700" kern="1200">
          <a:solidFill>
            <a:schemeClr val="tx1"/>
          </a:solidFill>
          <a:latin typeface="Montserrat" pitchFamily="2" charset="77"/>
          <a:ea typeface="+mn-ea"/>
          <a:cs typeface="Times New Roman" panose="02020603050405020304" pitchFamily="18" charset="0"/>
        </a:defRPr>
      </a:lvl3pPr>
      <a:lvl4pPr marL="2400300" indent="-342900" algn="l" defTabSz="1371600" rtl="0" eaLnBrk="1" latinLnBrk="0" hangingPunct="1">
        <a:lnSpc>
          <a:spcPct val="120000"/>
        </a:lnSpc>
        <a:spcBef>
          <a:spcPts val="900"/>
        </a:spcBef>
        <a:spcAft>
          <a:spcPts val="900"/>
        </a:spcAft>
        <a:buFont typeface="Arial" panose="020B0604020202020204" pitchFamily="34" charset="0"/>
        <a:buChar char="•"/>
        <a:defRPr sz="2400" kern="1200">
          <a:solidFill>
            <a:schemeClr val="tx1"/>
          </a:solidFill>
          <a:latin typeface="Montserrat" pitchFamily="2" charset="77"/>
          <a:ea typeface="+mn-ea"/>
          <a:cs typeface="Times New Roman" panose="02020603050405020304" pitchFamily="18" charset="0"/>
        </a:defRPr>
      </a:lvl4pPr>
      <a:lvl5pPr marL="3086100" indent="-342900" algn="l" defTabSz="1371600" rtl="0" eaLnBrk="1" latinLnBrk="0" hangingPunct="1">
        <a:lnSpc>
          <a:spcPct val="120000"/>
        </a:lnSpc>
        <a:spcBef>
          <a:spcPts val="900"/>
        </a:spcBef>
        <a:spcAft>
          <a:spcPts val="900"/>
        </a:spcAft>
        <a:buFont typeface="Arial" panose="020B0604020202020204" pitchFamily="34" charset="0"/>
        <a:buChar char="•"/>
        <a:defRPr sz="2400" kern="1200">
          <a:solidFill>
            <a:schemeClr val="tx1"/>
          </a:solidFill>
          <a:latin typeface="Montserrat" pitchFamily="2" charset="77"/>
          <a:ea typeface="+mn-ea"/>
          <a:cs typeface="Times New Roman" panose="02020603050405020304" pitchFamily="18" charset="0"/>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61051269-3ED9-9E96-387F-CD10A66CFF2A}"/>
              </a:ext>
            </a:extLst>
          </p:cNvPr>
          <p:cNvSpPr txBox="1">
            <a:spLocks/>
          </p:cNvSpPr>
          <p:nvPr/>
        </p:nvSpPr>
        <p:spPr>
          <a:xfrm>
            <a:off x="1438128" y="2711444"/>
            <a:ext cx="16849872" cy="4864112"/>
          </a:xfrm>
          <a:prstGeom prst="rect">
            <a:avLst/>
          </a:prstGeom>
        </p:spPr>
        <p:txBody>
          <a:bodyPr vert="horz" lIns="137160" tIns="68580" rIns="137160" bIns="68580" rtlCol="0" anchor="ctr">
            <a:normAutofit fontScale="90000" lnSpcReduction="10000"/>
          </a:bodyPr>
          <a:lstStyle>
            <a:lvl1pPr algn="l" defTabSz="914400" rtl="0" eaLnBrk="1" latinLnBrk="0" hangingPunct="1">
              <a:lnSpc>
                <a:spcPct val="90000"/>
              </a:lnSpc>
              <a:spcBef>
                <a:spcPct val="0"/>
              </a:spcBef>
              <a:buNone/>
              <a:defRPr sz="4000" b="1" kern="1200">
                <a:solidFill>
                  <a:srgbClr val="467A78"/>
                </a:solidFill>
                <a:latin typeface="Source Sans Pro" panose="020B0503030403020204" pitchFamily="34" charset="0"/>
                <a:ea typeface="Source Sans Pro" panose="020B0503030403020204" pitchFamily="34" charset="0"/>
                <a:cs typeface="Times New Roman" panose="02020603050405020304" pitchFamily="18" charset="0"/>
              </a:defRPr>
            </a:lvl1pPr>
          </a:lstStyle>
          <a:p>
            <a:pPr algn="ctr">
              <a:lnSpc>
                <a:spcPct val="150000"/>
              </a:lnSpc>
            </a:pPr>
            <a:r>
              <a:rPr lang="en-VN" sz="7950" dirty="0">
                <a:latin typeface="Arial" panose="020B0604020202020204" pitchFamily="34" charset="0"/>
                <a:cs typeface="Arial" panose="020B0604020202020204" pitchFamily="34" charset="0"/>
              </a:rPr>
              <a:t>Chapter 10: </a:t>
            </a:r>
            <a:br>
              <a:rPr lang="en-VN" sz="6000" dirty="0"/>
            </a:br>
            <a:r>
              <a:rPr lang="en-US" sz="7950" dirty="0">
                <a:latin typeface="Arial" panose="020B0604020202020204" pitchFamily="34" charset="0"/>
                <a:cs typeface="Arial" panose="020B0604020202020204" pitchFamily="34" charset="0"/>
              </a:rPr>
              <a:t>Evaluation and improvement of digital channel performance</a:t>
            </a:r>
          </a:p>
        </p:txBody>
      </p:sp>
    </p:spTree>
    <p:extLst>
      <p:ext uri="{BB962C8B-B14F-4D97-AF65-F5344CB8AC3E}">
        <p14:creationId xmlns:p14="http://schemas.microsoft.com/office/powerpoint/2010/main" val="862225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1B7319-72DE-209D-4E04-4BCE00323367}"/>
              </a:ext>
            </a:extLst>
          </p:cNvPr>
          <p:cNvSpPr>
            <a:spLocks noGrp="1"/>
          </p:cNvSpPr>
          <p:nvPr>
            <p:ph type="title"/>
          </p:nvPr>
        </p:nvSpPr>
        <p:spPr>
          <a:xfrm>
            <a:off x="2012632" y="266700"/>
            <a:ext cx="15773400" cy="1582458"/>
          </a:xfrm>
        </p:spPr>
        <p:txBody>
          <a:bodyPr>
            <a:normAutofit/>
          </a:bodyPr>
          <a:lstStyle/>
          <a:p>
            <a:r>
              <a:rPr lang="en-US" sz="4800"/>
              <a:t>Performance measurement system </a:t>
            </a:r>
            <a:br>
              <a:rPr lang="en-US" sz="4800"/>
            </a:br>
            <a:r>
              <a:rPr lang="en-US" sz="4000" b="1"/>
              <a:t>(2) Defining the performance metrics framework</a:t>
            </a:r>
            <a:endParaRPr lang="en-US" sz="4400"/>
          </a:p>
        </p:txBody>
      </p:sp>
      <p:pic>
        <p:nvPicPr>
          <p:cNvPr id="6" name="Content Placeholder 3">
            <a:extLst>
              <a:ext uri="{FF2B5EF4-FFF2-40B4-BE49-F238E27FC236}">
                <a16:creationId xmlns:a16="http://schemas.microsoft.com/office/drawing/2014/main" id="{0E913D56-87BD-05B3-A698-0BC38D0D096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00400" y="2171700"/>
            <a:ext cx="12756444" cy="749913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8271791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1B7319-72DE-209D-4E04-4BCE00323367}"/>
              </a:ext>
            </a:extLst>
          </p:cNvPr>
          <p:cNvSpPr>
            <a:spLocks noGrp="1"/>
          </p:cNvSpPr>
          <p:nvPr>
            <p:ph type="title"/>
          </p:nvPr>
        </p:nvSpPr>
        <p:spPr>
          <a:xfrm>
            <a:off x="2012632" y="65656"/>
            <a:ext cx="15773400" cy="1582458"/>
          </a:xfrm>
        </p:spPr>
        <p:txBody>
          <a:bodyPr>
            <a:normAutofit fontScale="90000"/>
          </a:bodyPr>
          <a:lstStyle/>
          <a:p>
            <a:r>
              <a:rPr lang="en-US" sz="4800"/>
              <a:t>Performance measurement system </a:t>
            </a:r>
            <a:br>
              <a:rPr lang="en-US" sz="4800"/>
            </a:br>
            <a:r>
              <a:rPr lang="en-US" sz="4000" b="1"/>
              <a:t>(3) Tools and techniques for collecting insight, running processes and summarising results</a:t>
            </a:r>
            <a:endParaRPr lang="en-US" sz="4400"/>
          </a:p>
        </p:txBody>
      </p:sp>
      <p:sp>
        <p:nvSpPr>
          <p:cNvPr id="3" name="Content Placeholder 2">
            <a:extLst>
              <a:ext uri="{FF2B5EF4-FFF2-40B4-BE49-F238E27FC236}">
                <a16:creationId xmlns:a16="http://schemas.microsoft.com/office/drawing/2014/main" id="{F409DD95-BADE-CE62-C0ED-5152B3C078D6}"/>
              </a:ext>
            </a:extLst>
          </p:cNvPr>
          <p:cNvSpPr>
            <a:spLocks noGrp="1"/>
          </p:cNvSpPr>
          <p:nvPr>
            <p:ph idx="1"/>
          </p:nvPr>
        </p:nvSpPr>
        <p:spPr/>
        <p:txBody>
          <a:bodyPr>
            <a:normAutofit fontScale="85000" lnSpcReduction="20000"/>
          </a:bodyPr>
          <a:lstStyle/>
          <a:p>
            <a:r>
              <a:rPr lang="en-US" sz="3600">
                <a:effectLst/>
              </a:rPr>
              <a:t>Selecting the most appropriate tools for collecting and reporting metrics that meet requirements: </a:t>
            </a:r>
            <a:r>
              <a:rPr lang="en-US" sz="3200">
                <a:effectLst/>
              </a:rPr>
              <a:t>eg. reporting of marketing performance, accuracy, analysis and visualisation tools</a:t>
            </a:r>
            <a:r>
              <a:rPr lang="en-US" sz="3600">
                <a:effectLst/>
              </a:rPr>
              <a:t>.</a:t>
            </a:r>
          </a:p>
          <a:p>
            <a:r>
              <a:rPr lang="en-US" sz="3600">
                <a:effectLst/>
              </a:rPr>
              <a:t> Considering techniques to collect metrics</a:t>
            </a:r>
          </a:p>
          <a:p>
            <a:pPr lvl="1">
              <a:buFont typeface="Arial" panose="020B0604020202020204" pitchFamily="34" charset="0"/>
              <a:buChar char="•"/>
            </a:pPr>
            <a:r>
              <a:rPr lang="en-US" sz="3000">
                <a:effectLst/>
              </a:rPr>
              <a:t>the collection of site-visitor activity data such as that stored in digital analytics systems such as Google Analytics and Adobe Analytics, </a:t>
            </a:r>
          </a:p>
          <a:p>
            <a:pPr lvl="1">
              <a:buFont typeface="Arial" panose="020B0604020202020204" pitchFamily="34" charset="0"/>
              <a:buChar char="•"/>
            </a:pPr>
            <a:r>
              <a:rPr lang="en-US" sz="3000"/>
              <a:t>the collection of metrics about outcomes: eg. online sales or email inquiries: traditional marketing research techniques such as questionnaires and focus groups, which collect information on the customer’s experience on the website</a:t>
            </a:r>
          </a:p>
          <a:p>
            <a:r>
              <a:rPr lang="en-US" sz="3600">
                <a:effectLst/>
              </a:rPr>
              <a:t>Integrating customer data between data sources: challenging as usually different tools for managing digital marketing such as web analytics, digital advertising, email marketing, and customer relationship management (CRM) store data separately.</a:t>
            </a:r>
          </a:p>
          <a:p>
            <a:r>
              <a:rPr lang="en-US" sz="3600" b="1">
                <a:solidFill>
                  <a:srgbClr val="007FFF"/>
                </a:solidFill>
              </a:rPr>
              <a:t>C</a:t>
            </a:r>
            <a:r>
              <a:rPr lang="en-US" sz="3600" b="1">
                <a:solidFill>
                  <a:srgbClr val="007FFF"/>
                </a:solidFill>
                <a:effectLst/>
              </a:rPr>
              <a:t>ustomer data platforms (CDPs): </a:t>
            </a:r>
            <a:r>
              <a:rPr lang="en-US" sz="3600">
                <a:effectLst/>
              </a:rPr>
              <a:t>to unify this data from different sources – for big company </a:t>
            </a:r>
          </a:p>
          <a:p>
            <a:endParaRPr lang="en-VN" sz="3600"/>
          </a:p>
        </p:txBody>
      </p:sp>
    </p:spTree>
    <p:extLst>
      <p:ext uri="{BB962C8B-B14F-4D97-AF65-F5344CB8AC3E}">
        <p14:creationId xmlns:p14="http://schemas.microsoft.com/office/powerpoint/2010/main" val="37628522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1B7319-72DE-209D-4E04-4BCE00323367}"/>
              </a:ext>
            </a:extLst>
          </p:cNvPr>
          <p:cNvSpPr>
            <a:spLocks noGrp="1"/>
          </p:cNvSpPr>
          <p:nvPr>
            <p:ph type="title"/>
          </p:nvPr>
        </p:nvSpPr>
        <p:spPr>
          <a:xfrm>
            <a:off x="2012632" y="65656"/>
            <a:ext cx="15773400" cy="1582458"/>
          </a:xfrm>
        </p:spPr>
        <p:txBody>
          <a:bodyPr>
            <a:normAutofit fontScale="90000"/>
          </a:bodyPr>
          <a:lstStyle/>
          <a:p>
            <a:r>
              <a:rPr lang="en-US" sz="4800"/>
              <a:t>Performance measurement system </a:t>
            </a:r>
            <a:br>
              <a:rPr lang="en-US" sz="4800"/>
            </a:br>
            <a:r>
              <a:rPr lang="en-US" sz="4000" b="1"/>
              <a:t>(3) Tools and techniques for collecting insight, running processes and summarising results</a:t>
            </a:r>
            <a:endParaRPr lang="en-US" sz="4400"/>
          </a:p>
        </p:txBody>
      </p:sp>
      <p:sp>
        <p:nvSpPr>
          <p:cNvPr id="3" name="Content Placeholder 2">
            <a:extLst>
              <a:ext uri="{FF2B5EF4-FFF2-40B4-BE49-F238E27FC236}">
                <a16:creationId xmlns:a16="http://schemas.microsoft.com/office/drawing/2014/main" id="{F409DD95-BADE-CE62-C0ED-5152B3C078D6}"/>
              </a:ext>
            </a:extLst>
          </p:cNvPr>
          <p:cNvSpPr>
            <a:spLocks noGrp="1"/>
          </p:cNvSpPr>
          <p:nvPr>
            <p:ph idx="1"/>
          </p:nvPr>
        </p:nvSpPr>
        <p:spPr/>
        <p:txBody>
          <a:bodyPr>
            <a:normAutofit/>
          </a:bodyPr>
          <a:lstStyle/>
          <a:p>
            <a:r>
              <a:rPr lang="en-US" sz="2800"/>
              <a:t>Using Google Analytics to evaluate and improve DM</a:t>
            </a:r>
            <a:r>
              <a:rPr lang="en-US" sz="2800">
                <a:effectLst/>
              </a:rPr>
              <a:t> Considering techniques to collect metrics</a:t>
            </a:r>
          </a:p>
          <a:p>
            <a:r>
              <a:rPr lang="en-US" sz="2800">
                <a:effectLst/>
              </a:rPr>
              <a:t>Marketing research using the internet and digital media:</a:t>
            </a:r>
          </a:p>
          <a:p>
            <a:pPr lvl="1">
              <a:buFont typeface="Arial" panose="020B0604020202020204" pitchFamily="34" charset="0"/>
              <a:buChar char="•"/>
            </a:pPr>
            <a:r>
              <a:rPr lang="en-US" sz="2400">
                <a:effectLst/>
              </a:rPr>
              <a:t>Website feedback tools. </a:t>
            </a:r>
          </a:p>
          <a:p>
            <a:pPr lvl="1">
              <a:buFont typeface="Arial" panose="020B0604020202020204" pitchFamily="34" charset="0"/>
              <a:buChar char="•"/>
            </a:pPr>
            <a:r>
              <a:rPr lang="en-US" sz="2400">
                <a:effectLst/>
              </a:rPr>
              <a:t>Site-user intent-satisfaction surveys. </a:t>
            </a:r>
            <a:endParaRPr lang="en-US" sz="2400"/>
          </a:p>
          <a:p>
            <a:pPr lvl="1">
              <a:buFont typeface="Arial" panose="020B0604020202020204" pitchFamily="34" charset="0"/>
              <a:buChar char="•"/>
            </a:pPr>
            <a:r>
              <a:rPr lang="en-US" sz="2400">
                <a:effectLst/>
              </a:rPr>
              <a:t>Crowdsourcing voice-of-customer and product-opinion software. </a:t>
            </a:r>
          </a:p>
          <a:p>
            <a:pPr lvl="1">
              <a:buFont typeface="Arial" panose="020B0604020202020204" pitchFamily="34" charset="0"/>
              <a:buChar char="•"/>
            </a:pPr>
            <a:r>
              <a:rPr lang="en-US" sz="2400">
                <a:effectLst/>
              </a:rPr>
              <a:t>Simple page or concept feedback tools. </a:t>
            </a:r>
          </a:p>
          <a:p>
            <a:pPr lvl="1">
              <a:buFont typeface="Arial" panose="020B0604020202020204" pitchFamily="34" charset="0"/>
              <a:buChar char="•"/>
            </a:pPr>
            <a:r>
              <a:rPr lang="en-US" sz="2400">
                <a:effectLst/>
              </a:rPr>
              <a:t>General online survey tools. Freemium tools such as SurveyMonkeyTM (www. surveymonkey.com) and CrowdsignalTM (www.crowdsignal.com) enable companies to survey their audience at a low cost. </a:t>
            </a:r>
          </a:p>
          <a:p>
            <a:pPr lvl="1">
              <a:buFont typeface="Arial" panose="020B0604020202020204" pitchFamily="34" charset="0"/>
              <a:buChar char="•"/>
            </a:pPr>
            <a:r>
              <a:rPr lang="en-US" sz="2400"/>
              <a:t>Others techniques: focus group, mystery shopper </a:t>
            </a:r>
          </a:p>
          <a:p>
            <a:pPr lvl="1"/>
            <a:endParaRPr lang="en-US" sz="2800"/>
          </a:p>
          <a:p>
            <a:endParaRPr lang="en-US" sz="2800">
              <a:effectLst/>
            </a:endParaRPr>
          </a:p>
        </p:txBody>
      </p:sp>
    </p:spTree>
    <p:extLst>
      <p:ext uri="{BB962C8B-B14F-4D97-AF65-F5344CB8AC3E}">
        <p14:creationId xmlns:p14="http://schemas.microsoft.com/office/powerpoint/2010/main" val="30420236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 shot of a computer&#10;&#10;Description automatically generated">
            <a:extLst>
              <a:ext uri="{FF2B5EF4-FFF2-40B4-BE49-F238E27FC236}">
                <a16:creationId xmlns:a16="http://schemas.microsoft.com/office/drawing/2014/main" id="{654AB034-7651-C46F-656F-F33F72B228C1}"/>
              </a:ext>
            </a:extLst>
          </p:cNvPr>
          <p:cNvPicPr>
            <a:picLocks noChangeAspect="1"/>
          </p:cNvPicPr>
          <p:nvPr/>
        </p:nvPicPr>
        <p:blipFill rotWithShape="1">
          <a:blip r:embed="rId2">
            <a:extLst>
              <a:ext uri="{28A0092B-C50C-407E-A947-70E740481C1C}">
                <a14:useLocalDpi xmlns:a14="http://schemas.microsoft.com/office/drawing/2010/main" val="0"/>
              </a:ext>
            </a:extLst>
          </a:blip>
          <a:srcRect l="17527" t="11111" r="18467" b="15459"/>
          <a:stretch/>
        </p:blipFill>
        <p:spPr>
          <a:xfrm>
            <a:off x="2743200" y="1849158"/>
            <a:ext cx="13106400" cy="8437842"/>
          </a:xfrm>
          <a:prstGeom prst="rect">
            <a:avLst/>
          </a:prstGeom>
        </p:spPr>
      </p:pic>
      <p:sp>
        <p:nvSpPr>
          <p:cNvPr id="4" name="Title 1">
            <a:extLst>
              <a:ext uri="{FF2B5EF4-FFF2-40B4-BE49-F238E27FC236}">
                <a16:creationId xmlns:a16="http://schemas.microsoft.com/office/drawing/2014/main" id="{74B56161-7362-21ED-AC84-6389613D0CFD}"/>
              </a:ext>
            </a:extLst>
          </p:cNvPr>
          <p:cNvSpPr>
            <a:spLocks noGrp="1"/>
          </p:cNvSpPr>
          <p:nvPr>
            <p:ph type="title"/>
          </p:nvPr>
        </p:nvSpPr>
        <p:spPr>
          <a:xfrm>
            <a:off x="1981200" y="266700"/>
            <a:ext cx="15773400" cy="1582458"/>
          </a:xfrm>
        </p:spPr>
        <p:txBody>
          <a:bodyPr>
            <a:noAutofit/>
          </a:bodyPr>
          <a:lstStyle/>
          <a:p>
            <a:r>
              <a:rPr lang="en-US" sz="4800"/>
              <a:t>Performance measurement system </a:t>
            </a:r>
            <a:br>
              <a:rPr lang="en-US" sz="4800" dirty="0"/>
            </a:br>
            <a:r>
              <a:rPr lang="en-US" sz="4000" dirty="0"/>
              <a:t>P</a:t>
            </a:r>
            <a:r>
              <a:rPr lang="en-VN" sz="4000"/>
              <a:t>erformance diagnosis + corrective action</a:t>
            </a:r>
            <a:endParaRPr lang="en-VN" sz="4800" dirty="0"/>
          </a:p>
        </p:txBody>
      </p:sp>
    </p:spTree>
    <p:extLst>
      <p:ext uri="{BB962C8B-B14F-4D97-AF65-F5344CB8AC3E}">
        <p14:creationId xmlns:p14="http://schemas.microsoft.com/office/powerpoint/2010/main" val="30088392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ECF61351-475F-C251-5D8F-771844B47745}"/>
              </a:ext>
            </a:extLst>
          </p:cNvPr>
          <p:cNvPicPr>
            <a:picLocks noChangeAspect="1"/>
          </p:cNvPicPr>
          <p:nvPr/>
        </p:nvPicPr>
        <p:blipFill rotWithShape="1">
          <a:blip r:embed="rId2">
            <a:extLst>
              <a:ext uri="{28A0092B-C50C-407E-A947-70E740481C1C}">
                <a14:useLocalDpi xmlns:a14="http://schemas.microsoft.com/office/drawing/2010/main" val="0"/>
              </a:ext>
            </a:extLst>
          </a:blip>
          <a:srcRect l="15619" t="12831" r="19676" b="25279"/>
          <a:stretch/>
        </p:blipFill>
        <p:spPr>
          <a:xfrm>
            <a:off x="2539527" y="1943100"/>
            <a:ext cx="14719609" cy="8077200"/>
          </a:xfrm>
          <a:prstGeom prst="rect">
            <a:avLst/>
          </a:prstGeom>
        </p:spPr>
      </p:pic>
      <p:sp>
        <p:nvSpPr>
          <p:cNvPr id="5" name="Title 1">
            <a:extLst>
              <a:ext uri="{FF2B5EF4-FFF2-40B4-BE49-F238E27FC236}">
                <a16:creationId xmlns:a16="http://schemas.microsoft.com/office/drawing/2014/main" id="{7C6A1739-46B3-08D1-50EA-3D82EE770E8F}"/>
              </a:ext>
            </a:extLst>
          </p:cNvPr>
          <p:cNvSpPr>
            <a:spLocks noGrp="1"/>
          </p:cNvSpPr>
          <p:nvPr>
            <p:ph type="title"/>
          </p:nvPr>
        </p:nvSpPr>
        <p:spPr>
          <a:xfrm>
            <a:off x="2012631" y="282388"/>
            <a:ext cx="15773400" cy="1582458"/>
          </a:xfrm>
        </p:spPr>
        <p:txBody>
          <a:bodyPr>
            <a:noAutofit/>
          </a:bodyPr>
          <a:lstStyle/>
          <a:p>
            <a:r>
              <a:rPr lang="en-US" sz="5400"/>
              <a:t>Performance measurement system </a:t>
            </a:r>
            <a:br>
              <a:rPr lang="en-US" sz="5400" dirty="0"/>
            </a:br>
            <a:r>
              <a:rPr lang="en-US" sz="4400" dirty="0"/>
              <a:t>P</a:t>
            </a:r>
            <a:r>
              <a:rPr lang="en-VN" sz="4400"/>
              <a:t>erformance diagnosis + corrective action</a:t>
            </a:r>
            <a:endParaRPr lang="en-VN" sz="4400" dirty="0"/>
          </a:p>
        </p:txBody>
      </p:sp>
    </p:spTree>
    <p:extLst>
      <p:ext uri="{BB962C8B-B14F-4D97-AF65-F5344CB8AC3E}">
        <p14:creationId xmlns:p14="http://schemas.microsoft.com/office/powerpoint/2010/main" val="7838569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1B7319-72DE-209D-4E04-4BCE00323367}"/>
              </a:ext>
            </a:extLst>
          </p:cNvPr>
          <p:cNvSpPr>
            <a:spLocks noGrp="1"/>
          </p:cNvSpPr>
          <p:nvPr>
            <p:ph type="title"/>
          </p:nvPr>
        </p:nvSpPr>
        <p:spPr>
          <a:xfrm>
            <a:off x="2012632" y="266700"/>
            <a:ext cx="15773400" cy="1582458"/>
          </a:xfrm>
        </p:spPr>
        <p:txBody>
          <a:bodyPr>
            <a:normAutofit/>
          </a:bodyPr>
          <a:lstStyle/>
          <a:p>
            <a:r>
              <a:rPr lang="en-US" sz="4800"/>
              <a:t>Content management process</a:t>
            </a:r>
          </a:p>
        </p:txBody>
      </p:sp>
      <p:sp>
        <p:nvSpPr>
          <p:cNvPr id="7" name="TextBox 6">
            <a:extLst>
              <a:ext uri="{FF2B5EF4-FFF2-40B4-BE49-F238E27FC236}">
                <a16:creationId xmlns:a16="http://schemas.microsoft.com/office/drawing/2014/main" id="{2A849978-3F55-4D99-D98D-BD1115C985FF}"/>
              </a:ext>
            </a:extLst>
          </p:cNvPr>
          <p:cNvSpPr txBox="1"/>
          <p:nvPr/>
        </p:nvSpPr>
        <p:spPr>
          <a:xfrm>
            <a:off x="1676400" y="2271772"/>
            <a:ext cx="9677400" cy="7417415"/>
          </a:xfrm>
          <a:prstGeom prst="rect">
            <a:avLst/>
          </a:prstGeom>
          <a:noFill/>
        </p:spPr>
        <p:txBody>
          <a:bodyPr wrap="square" rtlCol="0">
            <a:spAutoFit/>
          </a:bodyPr>
          <a:lstStyle/>
          <a:p>
            <a:pPr marL="285750" indent="-285750">
              <a:buFont typeface="Wingdings" pitchFamily="2" charset="2"/>
              <a:buChar char="v"/>
            </a:pPr>
            <a:r>
              <a:rPr lang="en-US" sz="2400" b="1">
                <a:latin typeface="Source Sans Pro" panose="020B0503030403020204" pitchFamily="34" charset="0"/>
                <a:ea typeface="Source Sans Pro" panose="020B0503030403020204" pitchFamily="34" charset="0"/>
              </a:rPr>
              <a:t>Content management process: </a:t>
            </a:r>
          </a:p>
          <a:p>
            <a:pPr marL="742950" lvl="1" indent="-285750">
              <a:buFont typeface="Arial" panose="020B0604020202020204" pitchFamily="34" charset="0"/>
              <a:buChar char="•"/>
            </a:pPr>
            <a:r>
              <a:rPr lang="en-US" sz="2000">
                <a:effectLst/>
                <a:latin typeface="Source Sans Pro" panose="020B0503030403020204" pitchFamily="34" charset="0"/>
                <a:ea typeface="Source Sans Pro" panose="020B0503030403020204" pitchFamily="34" charset="0"/>
              </a:rPr>
              <a:t>is part of the process of continuous improvement in online marketing, </a:t>
            </a:r>
          </a:p>
          <a:p>
            <a:pPr marL="742950" lvl="1" indent="-285750">
              <a:buFont typeface="Arial" panose="020B0604020202020204" pitchFamily="34" charset="0"/>
              <a:buChar char="•"/>
            </a:pPr>
            <a:r>
              <a:rPr lang="en-US" sz="2000">
                <a:latin typeface="Source Sans Pro" panose="020B0503030403020204" pitchFamily="34" charset="0"/>
                <a:ea typeface="Source Sans Pro" panose="020B0503030403020204" pitchFamily="34" charset="0"/>
              </a:rPr>
              <a:t>a c</a:t>
            </a:r>
            <a:r>
              <a:rPr lang="en-US" sz="2000">
                <a:effectLst/>
                <a:latin typeface="Source Sans Pro" panose="020B0503030403020204" pitchFamily="34" charset="0"/>
                <a:ea typeface="Source Sans Pro" panose="020B0503030403020204" pitchFamily="34" charset="0"/>
              </a:rPr>
              <a:t>learly defined process for making changes to the online presence of a company. </a:t>
            </a:r>
          </a:p>
          <a:p>
            <a:pPr marL="285750" indent="-285750">
              <a:buFont typeface="Wingdings" pitchFamily="2" charset="2"/>
              <a:buChar char="v"/>
            </a:pPr>
            <a:r>
              <a:rPr lang="en-US" sz="2400" b="1">
                <a:effectLst/>
                <a:latin typeface="Source Sans Pro" panose="020B0503030403020204" pitchFamily="34" charset="0"/>
                <a:ea typeface="Source Sans Pro" panose="020B0503030403020204" pitchFamily="34" charset="0"/>
              </a:rPr>
              <a:t>Tasks involved in the maintenance process:</a:t>
            </a:r>
            <a:r>
              <a:rPr lang="en-US" sz="2000">
                <a:effectLst/>
                <a:latin typeface="Source Sans Pro" panose="020B0503030403020204" pitchFamily="34" charset="0"/>
                <a:ea typeface="Source Sans Pro" panose="020B0503030403020204" pitchFamily="34" charset="0"/>
              </a:rPr>
              <a:t> </a:t>
            </a:r>
            <a:endParaRPr lang="en-US" sz="2800">
              <a:latin typeface="Source Sans Pro" panose="020B0503030403020204" pitchFamily="34" charset="0"/>
              <a:ea typeface="Source Sans Pro" panose="020B0503030403020204" pitchFamily="34" charset="0"/>
            </a:endParaRPr>
          </a:p>
          <a:p>
            <a:pPr marL="742950" lvl="1" indent="-285750">
              <a:buFont typeface="Arial" panose="020B0604020202020204" pitchFamily="34" charset="0"/>
              <a:buChar char="•"/>
            </a:pPr>
            <a:r>
              <a:rPr lang="en-US" sz="2000" b="1">
                <a:solidFill>
                  <a:srgbClr val="8C007F"/>
                </a:solidFill>
                <a:effectLst/>
                <a:latin typeface="Source Sans Pro" panose="020B0503030403020204" pitchFamily="34" charset="0"/>
                <a:ea typeface="Source Sans Pro" panose="020B0503030403020204" pitchFamily="34" charset="0"/>
              </a:rPr>
              <a:t> </a:t>
            </a:r>
            <a:r>
              <a:rPr lang="en-US" sz="2000" b="1">
                <a:effectLst/>
                <a:latin typeface="Source Sans Pro" panose="020B0503030403020204" pitchFamily="34" charset="0"/>
                <a:ea typeface="Source Sans Pro" panose="020B0503030403020204" pitchFamily="34" charset="0"/>
              </a:rPr>
              <a:t>Write. </a:t>
            </a:r>
            <a:r>
              <a:rPr lang="en-US" sz="2000">
                <a:effectLst/>
                <a:latin typeface="Source Sans Pro" panose="020B0503030403020204" pitchFamily="34" charset="0"/>
                <a:ea typeface="Source Sans Pro" panose="020B0503030403020204" pitchFamily="34" charset="0"/>
              </a:rPr>
              <a:t>This stage involves writing the marketing copy and, if necessary, designing the layout of copy and associated images. </a:t>
            </a:r>
            <a:endParaRPr lang="en-US" sz="2800">
              <a:effectLst/>
              <a:latin typeface="Source Sans Pro" panose="020B0503030403020204" pitchFamily="34" charset="0"/>
              <a:ea typeface="Source Sans Pro" panose="020B0503030403020204" pitchFamily="34" charset="0"/>
            </a:endParaRPr>
          </a:p>
          <a:p>
            <a:pPr marL="742950" lvl="1" indent="-285750">
              <a:buFont typeface="Arial" panose="020B0604020202020204" pitchFamily="34" charset="0"/>
              <a:buChar char="•"/>
            </a:pPr>
            <a:r>
              <a:rPr lang="en-US" sz="2000" b="1">
                <a:effectLst/>
                <a:latin typeface="Source Sans Pro" panose="020B0503030403020204" pitchFamily="34" charset="0"/>
                <a:ea typeface="Source Sans Pro" panose="020B0503030403020204" pitchFamily="34" charset="0"/>
              </a:rPr>
              <a:t>Review. </a:t>
            </a:r>
            <a:r>
              <a:rPr lang="en-US" sz="2000">
                <a:effectLst/>
                <a:latin typeface="Source Sans Pro" panose="020B0503030403020204" pitchFamily="34" charset="0"/>
                <a:ea typeface="Source Sans Pro" panose="020B0503030403020204" pitchFamily="34" charset="0"/>
              </a:rPr>
              <a:t>An independent review of the copy is necessary to check for errors before a document is published. Depending on the size of organization, review may be necessary by one person or several people covering different aspects of content quality such as corporate image, copy-editing text to identify grammatical errors, marketing copy, branding and legality. </a:t>
            </a:r>
            <a:endParaRPr lang="en-US" sz="2800">
              <a:latin typeface="Source Sans Pro" panose="020B0503030403020204" pitchFamily="34" charset="0"/>
              <a:ea typeface="Source Sans Pro" panose="020B0503030403020204" pitchFamily="34" charset="0"/>
            </a:endParaRPr>
          </a:p>
          <a:p>
            <a:pPr marL="742950" lvl="1" indent="-285750">
              <a:buFont typeface="Arial" panose="020B0604020202020204" pitchFamily="34" charset="0"/>
              <a:buChar char="•"/>
            </a:pPr>
            <a:r>
              <a:rPr lang="en-US" sz="2000" b="1">
                <a:effectLst/>
                <a:latin typeface="Source Sans Pro" panose="020B0503030403020204" pitchFamily="34" charset="0"/>
                <a:ea typeface="Source Sans Pro" panose="020B0503030403020204" pitchFamily="34" charset="0"/>
              </a:rPr>
              <a:t>Correct. </a:t>
            </a:r>
            <a:r>
              <a:rPr lang="en-US" sz="2000">
                <a:effectLst/>
                <a:latin typeface="Source Sans Pro" panose="020B0503030403020204" pitchFamily="34" charset="0"/>
                <a:ea typeface="Source Sans Pro" panose="020B0503030403020204" pitchFamily="34" charset="0"/>
              </a:rPr>
              <a:t>This stage is straightforward and involves updates necessary as a result of stage 2. </a:t>
            </a:r>
            <a:endParaRPr lang="en-US" sz="2800">
              <a:effectLst/>
              <a:latin typeface="Source Sans Pro" panose="020B0503030403020204" pitchFamily="34" charset="0"/>
              <a:ea typeface="Source Sans Pro" panose="020B0503030403020204" pitchFamily="34" charset="0"/>
            </a:endParaRPr>
          </a:p>
          <a:p>
            <a:pPr marL="742950" lvl="1" indent="-285750">
              <a:buFont typeface="Arial" panose="020B0604020202020204" pitchFamily="34" charset="0"/>
              <a:buChar char="•"/>
            </a:pPr>
            <a:r>
              <a:rPr lang="en-US" sz="2000" b="1">
                <a:effectLst/>
                <a:latin typeface="Source Sans Pro" panose="020B0503030403020204" pitchFamily="34" charset="0"/>
                <a:ea typeface="Source Sans Pro" panose="020B0503030403020204" pitchFamily="34" charset="0"/>
              </a:rPr>
              <a:t>Publish (to test environment). </a:t>
            </a:r>
            <a:r>
              <a:rPr lang="en-US" sz="2000">
                <a:effectLst/>
                <a:latin typeface="Source Sans Pro" panose="020B0503030403020204" pitchFamily="34" charset="0"/>
                <a:ea typeface="Source Sans Pro" panose="020B0503030403020204" pitchFamily="34" charset="0"/>
              </a:rPr>
              <a:t>The publication stage involves putting the corrected copy on a web page that can be checked further. This will be in a test environment that can only be viewed from inside the company. </a:t>
            </a:r>
            <a:endParaRPr lang="en-US" sz="2800">
              <a:effectLst/>
              <a:latin typeface="Source Sans Pro" panose="020B0503030403020204" pitchFamily="34" charset="0"/>
              <a:ea typeface="Source Sans Pro" panose="020B0503030403020204" pitchFamily="34" charset="0"/>
            </a:endParaRPr>
          </a:p>
          <a:p>
            <a:pPr marL="742950" lvl="1" indent="-285750">
              <a:buFont typeface="Arial" panose="020B0604020202020204" pitchFamily="34" charset="0"/>
              <a:buChar char="•"/>
            </a:pPr>
            <a:r>
              <a:rPr lang="en-US" sz="2000" b="1">
                <a:effectLst/>
                <a:latin typeface="Source Sans Pro" panose="020B0503030403020204" pitchFamily="34" charset="0"/>
                <a:ea typeface="Source Sans Pro" panose="020B0503030403020204" pitchFamily="34" charset="0"/>
              </a:rPr>
              <a:t>Test. </a:t>
            </a:r>
            <a:r>
              <a:rPr lang="en-US" sz="2000">
                <a:effectLst/>
                <a:latin typeface="Source Sans Pro" panose="020B0503030403020204" pitchFamily="34" charset="0"/>
                <a:ea typeface="Source Sans Pro" panose="020B0503030403020204" pitchFamily="34" charset="0"/>
              </a:rPr>
              <a:t>Before the completed web page is made available over the World Wide Web a final test will be required for technical issues, such as whether the page loads successfully on different browsers. </a:t>
            </a:r>
            <a:endParaRPr lang="en-US" sz="2800">
              <a:effectLst/>
              <a:latin typeface="Source Sans Pro" panose="020B0503030403020204" pitchFamily="34" charset="0"/>
              <a:ea typeface="Source Sans Pro" panose="020B0503030403020204" pitchFamily="34" charset="0"/>
            </a:endParaRPr>
          </a:p>
          <a:p>
            <a:pPr marL="742950" lvl="1" indent="-285750">
              <a:buFont typeface="Arial" panose="020B0604020202020204" pitchFamily="34" charset="0"/>
              <a:buChar char="•"/>
            </a:pPr>
            <a:r>
              <a:rPr lang="en-US" sz="2000" b="1">
                <a:effectLst/>
                <a:latin typeface="Source Sans Pro" panose="020B0503030403020204" pitchFamily="34" charset="0"/>
                <a:ea typeface="Source Sans Pro" panose="020B0503030403020204" pitchFamily="34" charset="0"/>
              </a:rPr>
              <a:t>Publish (to live environment). </a:t>
            </a:r>
            <a:r>
              <a:rPr lang="en-US" sz="2000">
                <a:effectLst/>
                <a:latin typeface="Source Sans Pro" panose="020B0503030403020204" pitchFamily="34" charset="0"/>
                <a:ea typeface="Source Sans Pro" panose="020B0503030403020204" pitchFamily="34" charset="0"/>
              </a:rPr>
              <a:t>Once the material has been reviewed and tested and is signed off as satisfactory, it will be published to the main website and will be accessible to all customers. </a:t>
            </a:r>
          </a:p>
          <a:p>
            <a:pPr marL="457200" indent="-457200">
              <a:buFont typeface="Wingdings" pitchFamily="2" charset="2"/>
              <a:buChar char="v"/>
            </a:pPr>
            <a:r>
              <a:rPr lang="en-US" sz="2400">
                <a:effectLst/>
                <a:latin typeface="Source Sans Pro" panose="020B0503030403020204" pitchFamily="34" charset="0"/>
                <a:ea typeface="Source Sans Pro" panose="020B0503030403020204" pitchFamily="34" charset="0"/>
              </a:rPr>
              <a:t>How often should content be updated?</a:t>
            </a:r>
          </a:p>
        </p:txBody>
      </p:sp>
      <p:pic>
        <p:nvPicPr>
          <p:cNvPr id="5" name="Picture 4">
            <a:extLst>
              <a:ext uri="{FF2B5EF4-FFF2-40B4-BE49-F238E27FC236}">
                <a16:creationId xmlns:a16="http://schemas.microsoft.com/office/drawing/2014/main" id="{2AAE9CA5-E8CD-ACB1-4253-CBF395DE041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06200" y="2857500"/>
            <a:ext cx="6552931" cy="575537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4552545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1B7319-72DE-209D-4E04-4BCE00323367}"/>
              </a:ext>
            </a:extLst>
          </p:cNvPr>
          <p:cNvSpPr>
            <a:spLocks noGrp="1"/>
          </p:cNvSpPr>
          <p:nvPr>
            <p:ph type="title"/>
          </p:nvPr>
        </p:nvSpPr>
        <p:spPr>
          <a:xfrm>
            <a:off x="2012632" y="266700"/>
            <a:ext cx="15773400" cy="1582458"/>
          </a:xfrm>
        </p:spPr>
        <p:txBody>
          <a:bodyPr>
            <a:normAutofit/>
          </a:bodyPr>
          <a:lstStyle/>
          <a:p>
            <a:r>
              <a:rPr lang="en-US" sz="4800"/>
              <a:t>Responsibilities for customer experience and site management</a:t>
            </a:r>
          </a:p>
        </p:txBody>
      </p:sp>
      <p:sp>
        <p:nvSpPr>
          <p:cNvPr id="7" name="TextBox 6">
            <a:extLst>
              <a:ext uri="{FF2B5EF4-FFF2-40B4-BE49-F238E27FC236}">
                <a16:creationId xmlns:a16="http://schemas.microsoft.com/office/drawing/2014/main" id="{2A849978-3F55-4D99-D98D-BD1115C985FF}"/>
              </a:ext>
            </a:extLst>
          </p:cNvPr>
          <p:cNvSpPr txBox="1"/>
          <p:nvPr/>
        </p:nvSpPr>
        <p:spPr>
          <a:xfrm>
            <a:off x="2001999" y="2324100"/>
            <a:ext cx="16185832" cy="6678751"/>
          </a:xfrm>
          <a:prstGeom prst="rect">
            <a:avLst/>
          </a:prstGeom>
          <a:noFill/>
        </p:spPr>
        <p:txBody>
          <a:bodyPr wrap="square" rtlCol="0">
            <a:spAutoFit/>
          </a:bodyPr>
          <a:lstStyle/>
          <a:p>
            <a:r>
              <a:rPr lang="en-US" sz="2400" b="1">
                <a:effectLst/>
                <a:latin typeface="Source Sans Pro" panose="020B0503030403020204" pitchFamily="34" charset="0"/>
                <a:ea typeface="Source Sans Pro" panose="020B0503030403020204" pitchFamily="34" charset="0"/>
              </a:rPr>
              <a:t>The questions to ask are: </a:t>
            </a:r>
            <a:endParaRPr lang="en-US" sz="2400" b="1">
              <a:latin typeface="Source Sans Pro" panose="020B0503030403020204" pitchFamily="34" charset="0"/>
              <a:ea typeface="Source Sans Pro" panose="020B0503030403020204" pitchFamily="34" charset="0"/>
            </a:endParaRPr>
          </a:p>
          <a:p>
            <a:r>
              <a:rPr lang="en-US" sz="2400">
                <a:effectLst/>
                <a:latin typeface="Source Sans Pro" panose="020B0503030403020204" pitchFamily="34" charset="0"/>
                <a:ea typeface="Source Sans Pro" panose="020B0503030403020204" pitchFamily="34" charset="0"/>
              </a:rPr>
              <a:t>(1) Who owns the process?: the overall process for agreeing on new site content and updating the site.</a:t>
            </a:r>
          </a:p>
          <a:p>
            <a:pPr marL="800100" lvl="1" indent="-342900">
              <a:buFont typeface="Arial" panose="020B0604020202020204" pitchFamily="34" charset="0"/>
              <a:buChar char="•"/>
            </a:pPr>
            <a:r>
              <a:rPr lang="en-US" sz="2400">
                <a:effectLst/>
                <a:latin typeface="Source Sans Pro" panose="020B0503030403020204" pitchFamily="34" charset="0"/>
                <a:ea typeface="Source Sans Pro" panose="020B0503030403020204" pitchFamily="34" charset="0"/>
              </a:rPr>
              <a:t>the large company: those within the marketing department and the site developers – which may be an external agency or the IT department. </a:t>
            </a:r>
          </a:p>
          <a:p>
            <a:pPr marL="800100" lvl="1" indent="-342900">
              <a:buFont typeface="Arial" panose="020B0604020202020204" pitchFamily="34" charset="0"/>
              <a:buChar char="•"/>
            </a:pPr>
            <a:r>
              <a:rPr lang="en-US" sz="2400">
                <a:effectLst/>
                <a:latin typeface="Source Sans Pro" panose="020B0503030403020204" pitchFamily="34" charset="0"/>
                <a:ea typeface="Source Sans Pro" panose="020B0503030403020204" pitchFamily="34" charset="0"/>
              </a:rPr>
              <a:t>The process will specify responsibilities for different aspects of site management and detail the sequence in which tasks occur for updating the site. </a:t>
            </a:r>
            <a:endParaRPr lang="en-US" sz="2400">
              <a:latin typeface="Source Sans Pro" panose="020B0503030403020204" pitchFamily="34" charset="0"/>
              <a:ea typeface="Source Sans Pro" panose="020B0503030403020204" pitchFamily="34" charset="0"/>
            </a:endParaRPr>
          </a:p>
          <a:p>
            <a:r>
              <a:rPr lang="en-US" sz="2400">
                <a:effectLst/>
                <a:latin typeface="Source Sans Pro" panose="020B0503030403020204" pitchFamily="34" charset="0"/>
                <a:ea typeface="Source Sans Pro" panose="020B0503030403020204" pitchFamily="34" charset="0"/>
              </a:rPr>
              <a:t> </a:t>
            </a:r>
            <a:r>
              <a:rPr lang="en-US" sz="2400">
                <a:solidFill>
                  <a:srgbClr val="8C007F"/>
                </a:solidFill>
                <a:effectLst/>
                <a:latin typeface="Source Sans Pro" panose="020B0503030403020204" pitchFamily="34" charset="0"/>
                <a:ea typeface="Source Sans Pro" panose="020B0503030403020204" pitchFamily="34" charset="0"/>
              </a:rPr>
              <a:t>(2) </a:t>
            </a:r>
            <a:r>
              <a:rPr lang="en-US" sz="2400">
                <a:effectLst/>
                <a:latin typeface="Source Sans Pro" panose="020B0503030403020204" pitchFamily="34" charset="0"/>
                <a:ea typeface="Source Sans Pro" panose="020B0503030403020204" pitchFamily="34" charset="0"/>
              </a:rPr>
              <a:t>Who owns the content?</a:t>
            </a:r>
          </a:p>
          <a:p>
            <a:pPr marL="800100" lvl="1" indent="-342900">
              <a:buFont typeface="Arial" panose="020B0604020202020204" pitchFamily="34" charset="0"/>
              <a:buChar char="•"/>
            </a:pPr>
            <a:r>
              <a:rPr lang="en-US" sz="2400">
                <a:latin typeface="Source Sans Pro" panose="020B0503030403020204" pitchFamily="34" charset="0"/>
                <a:ea typeface="Source Sans Pro" panose="020B0503030403020204" pitchFamily="34" charset="0"/>
              </a:rPr>
              <a:t>distribute the responsibility for owning and developing different sections of the site to the people in an organisation who have the best skills and knowledge to develop that content. </a:t>
            </a:r>
          </a:p>
          <a:p>
            <a:pPr marL="800100" lvl="1" indent="-342900">
              <a:buFont typeface="Arial" panose="020B0604020202020204" pitchFamily="34" charset="0"/>
              <a:buChar char="•"/>
            </a:pPr>
            <a:r>
              <a:rPr lang="en-US" sz="2400">
                <a:latin typeface="Source Sans Pro" panose="020B0503030403020204" pitchFamily="34" charset="0"/>
                <a:ea typeface="Source Sans Pro" panose="020B0503030403020204" pitchFamily="34" charset="0"/>
              </a:rPr>
              <a:t>develop guidelines and standards that </a:t>
            </a:r>
            <a:r>
              <a:rPr lang="en-US" sz="2400">
                <a:effectLst/>
                <a:latin typeface="Source Sans Pro" panose="020B0503030403020204" pitchFamily="34" charset="0"/>
                <a:ea typeface="Source Sans Pro" panose="020B0503030403020204" pitchFamily="34" charset="0"/>
              </a:rPr>
              <a:t>help ensure that the site has a coherent ‘feel’ and appearance </a:t>
            </a:r>
            <a:endParaRPr lang="en-US" sz="2000">
              <a:latin typeface="Source Sans Pro" panose="020B0503030403020204" pitchFamily="34" charset="0"/>
              <a:ea typeface="Source Sans Pro" panose="020B0503030403020204" pitchFamily="34" charset="0"/>
            </a:endParaRPr>
          </a:p>
          <a:p>
            <a:r>
              <a:rPr lang="en-US" sz="2400">
                <a:solidFill>
                  <a:srgbClr val="8C007F"/>
                </a:solidFill>
                <a:effectLst/>
                <a:latin typeface="Source Sans Pro" panose="020B0503030403020204" pitchFamily="34" charset="0"/>
                <a:ea typeface="Source Sans Pro" panose="020B0503030403020204" pitchFamily="34" charset="0"/>
              </a:rPr>
              <a:t>(3) </a:t>
            </a:r>
            <a:r>
              <a:rPr lang="en-US" sz="2400">
                <a:effectLst/>
                <a:latin typeface="Source Sans Pro" panose="020B0503030403020204" pitchFamily="34" charset="0"/>
                <a:ea typeface="Source Sans Pro" panose="020B0503030403020204" pitchFamily="34" charset="0"/>
              </a:rPr>
              <a:t>Who owns the format?</a:t>
            </a:r>
          </a:p>
          <a:p>
            <a:pPr marL="800100" lvl="1" indent="-342900">
              <a:buFont typeface="Arial" panose="020B0604020202020204" pitchFamily="34" charset="0"/>
              <a:buChar char="•"/>
            </a:pPr>
            <a:r>
              <a:rPr lang="en-US" sz="2400">
                <a:latin typeface="Source Sans Pro" panose="020B0503030403020204" pitchFamily="34" charset="0"/>
                <a:ea typeface="Source Sans Pro" panose="020B0503030403020204" pitchFamily="34" charset="0"/>
              </a:rPr>
              <a:t>The key aim is consistency of messaging and format across the whole website. </a:t>
            </a:r>
          </a:p>
          <a:p>
            <a:pPr marL="800100" lvl="1" indent="-342900">
              <a:buFont typeface="Arial" panose="020B0604020202020204" pitchFamily="34" charset="0"/>
              <a:buChar char="•"/>
            </a:pPr>
            <a:r>
              <a:rPr lang="en-US" sz="2400">
                <a:latin typeface="Source Sans Pro" panose="020B0503030403020204" pitchFamily="34" charset="0"/>
                <a:ea typeface="Source Sans Pro" panose="020B0503030403020204" pitchFamily="34" charset="0"/>
              </a:rPr>
              <a:t>Defining a clear format or site design templates for the different page or content types means that the quality of the site and customer experience will be better </a:t>
            </a:r>
          </a:p>
          <a:p>
            <a:r>
              <a:rPr lang="en-US" sz="2400">
                <a:solidFill>
                  <a:srgbClr val="8C007F"/>
                </a:solidFill>
                <a:effectLst/>
                <a:latin typeface="Source Sans Pro" panose="020B0503030403020204" pitchFamily="34" charset="0"/>
                <a:ea typeface="Source Sans Pro" panose="020B0503030403020204" pitchFamily="34" charset="0"/>
              </a:rPr>
              <a:t>(4)  </a:t>
            </a:r>
            <a:r>
              <a:rPr lang="en-US" sz="2400">
                <a:effectLst/>
                <a:latin typeface="Source Sans Pro" panose="020B0503030403020204" pitchFamily="34" charset="0"/>
                <a:ea typeface="Source Sans Pro" panose="020B0503030403020204" pitchFamily="34" charset="0"/>
              </a:rPr>
              <a:t>Who owns the technology? </a:t>
            </a:r>
          </a:p>
          <a:p>
            <a:pPr marL="800100" lvl="1" indent="-342900">
              <a:buFont typeface="Arial" panose="020B0604020202020204" pitchFamily="34" charset="0"/>
              <a:buChar char="•"/>
            </a:pPr>
            <a:r>
              <a:rPr lang="en-US" sz="2400">
                <a:latin typeface="Source Sans Pro" panose="020B0503030403020204" pitchFamily="34" charset="0"/>
                <a:ea typeface="Source Sans Pro" panose="020B0503030403020204" pitchFamily="34" charset="0"/>
              </a:rPr>
              <a:t>Content management system (CMS): An online service or software tool for creating, editing, and updating online content assets such as text and visual content forming web or mobile app pages. </a:t>
            </a:r>
          </a:p>
          <a:p>
            <a:endParaRPr lang="en-US" sz="2400">
              <a:latin typeface="Source Sans Pro" panose="020B0503030403020204" pitchFamily="34" charset="0"/>
              <a:ea typeface="Source Sans Pro" panose="020B0503030403020204" pitchFamily="34" charset="0"/>
            </a:endParaRPr>
          </a:p>
        </p:txBody>
      </p:sp>
    </p:spTree>
    <p:extLst>
      <p:ext uri="{BB962C8B-B14F-4D97-AF65-F5344CB8AC3E}">
        <p14:creationId xmlns:p14="http://schemas.microsoft.com/office/powerpoint/2010/main" val="25853195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1B7319-72DE-209D-4E04-4BCE00323367}"/>
              </a:ext>
            </a:extLst>
          </p:cNvPr>
          <p:cNvSpPr>
            <a:spLocks noGrp="1"/>
          </p:cNvSpPr>
          <p:nvPr>
            <p:ph type="title"/>
          </p:nvPr>
        </p:nvSpPr>
        <p:spPr>
          <a:xfrm>
            <a:off x="2012632" y="266700"/>
            <a:ext cx="15773400" cy="1582458"/>
          </a:xfrm>
        </p:spPr>
        <p:txBody>
          <a:bodyPr>
            <a:normAutofit/>
          </a:bodyPr>
          <a:lstStyle/>
          <a:p>
            <a:r>
              <a:rPr lang="en-US" sz="4800"/>
              <a:t>Responsibilities for customer experience and site management</a:t>
            </a:r>
          </a:p>
        </p:txBody>
      </p:sp>
      <p:pic>
        <p:nvPicPr>
          <p:cNvPr id="3" name="Picture 2">
            <a:extLst>
              <a:ext uri="{FF2B5EF4-FFF2-40B4-BE49-F238E27FC236}">
                <a16:creationId xmlns:a16="http://schemas.microsoft.com/office/drawing/2014/main" id="{D7C54C59-97DC-0A47-627A-60DFAFF314C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76576" y="2324100"/>
            <a:ext cx="14324461" cy="69342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3754717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9188367-98E0-B7D8-4A50-9E0CDFA050F8}"/>
              </a:ext>
            </a:extLst>
          </p:cNvPr>
          <p:cNvSpPr>
            <a:spLocks noGrp="1"/>
          </p:cNvSpPr>
          <p:nvPr>
            <p:ph type="title"/>
          </p:nvPr>
        </p:nvSpPr>
        <p:spPr/>
        <p:txBody>
          <a:bodyPr/>
          <a:lstStyle/>
          <a:p>
            <a:r>
              <a:rPr lang="vi-VN"/>
              <a:t>Chapter reference</a:t>
            </a:r>
            <a:endParaRPr lang="en-VN"/>
          </a:p>
        </p:txBody>
      </p:sp>
      <p:sp>
        <p:nvSpPr>
          <p:cNvPr id="5" name="Content Placeholder 4">
            <a:extLst>
              <a:ext uri="{FF2B5EF4-FFF2-40B4-BE49-F238E27FC236}">
                <a16:creationId xmlns:a16="http://schemas.microsoft.com/office/drawing/2014/main" id="{A43F52DD-FA83-E53E-9525-52AB4C09B30E}"/>
              </a:ext>
            </a:extLst>
          </p:cNvPr>
          <p:cNvSpPr>
            <a:spLocks noGrp="1"/>
          </p:cNvSpPr>
          <p:nvPr>
            <p:ph idx="1"/>
          </p:nvPr>
        </p:nvSpPr>
        <p:spPr/>
        <p:txBody>
          <a:bodyPr/>
          <a:lstStyle/>
          <a:p>
            <a:pPr marL="514350" indent="-514350">
              <a:buClr>
                <a:srgbClr val="000000"/>
              </a:buClr>
            </a:pPr>
            <a:r>
              <a:rPr lang="en-SG" dirty="0">
                <a:latin typeface="Source Sans Pro"/>
                <a:ea typeface="Source Sans Pro"/>
                <a:cs typeface="Arial"/>
              </a:rPr>
              <a:t>Chaffey D. &amp; Ellis-Chadwick F. (2022). Digital marketing - Strategy, Implementation and Practice (8</a:t>
            </a:r>
            <a:r>
              <a:rPr lang="en-SG" baseline="30000" dirty="0">
                <a:latin typeface="Source Sans Pro"/>
                <a:ea typeface="Source Sans Pro"/>
                <a:cs typeface="Arial"/>
              </a:rPr>
              <a:t>th</a:t>
            </a:r>
            <a:r>
              <a:rPr lang="en-SG" dirty="0">
                <a:latin typeface="Source Sans Pro"/>
                <a:ea typeface="Source Sans Pro"/>
                <a:cs typeface="Arial"/>
              </a:rPr>
              <a:t> edition), chapter 10. Pearson. UK</a:t>
            </a:r>
          </a:p>
        </p:txBody>
      </p:sp>
    </p:spTree>
    <p:extLst>
      <p:ext uri="{BB962C8B-B14F-4D97-AF65-F5344CB8AC3E}">
        <p14:creationId xmlns:p14="http://schemas.microsoft.com/office/powerpoint/2010/main" val="8755800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hank You Images – Browse 263,389 Stock Photos, Vectors, and Video | Adobe  Stock">
            <a:extLst>
              <a:ext uri="{FF2B5EF4-FFF2-40B4-BE49-F238E27FC236}">
                <a16:creationId xmlns:a16="http://schemas.microsoft.com/office/drawing/2014/main" id="{C6416DB0-6727-8B09-759D-CB72530F2F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19203" y="1964267"/>
            <a:ext cx="11354451" cy="64177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32850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200" dirty="0">
                <a:latin typeface="Montserrat" pitchFamily="2" charset="77"/>
                <a:cs typeface="Arial" panose="020B0604020202020204" pitchFamily="34" charset="0"/>
              </a:rPr>
              <a:t>Learning objectives</a:t>
            </a:r>
            <a:endParaRPr lang="en-GB" sz="4800" dirty="0">
              <a:solidFill>
                <a:srgbClr val="007BA4"/>
              </a:solidFill>
            </a:endParaRPr>
          </a:p>
        </p:txBody>
      </p:sp>
      <p:sp>
        <p:nvSpPr>
          <p:cNvPr id="3" name="Content Placeholder 2"/>
          <p:cNvSpPr>
            <a:spLocks noGrp="1"/>
          </p:cNvSpPr>
          <p:nvPr>
            <p:ph idx="1"/>
          </p:nvPr>
        </p:nvSpPr>
        <p:spPr/>
        <p:txBody>
          <a:bodyPr vert="horz" lIns="137160" tIns="68580" rIns="137160" bIns="68580" rtlCol="0" anchor="t">
            <a:normAutofit/>
          </a:bodyPr>
          <a:lstStyle/>
          <a:p>
            <a:pPr>
              <a:buFont typeface="Arial" panose="020B0604020202020204" pitchFamily="34" charset="0"/>
              <a:buChar char="•"/>
            </a:pPr>
            <a:r>
              <a:rPr lang="en-US" sz="3000"/>
              <a:t>Understand the process, KPIs, and tools used to measure and improve digital marketing effectiveness</a:t>
            </a:r>
          </a:p>
          <a:p>
            <a:pPr>
              <a:buFont typeface="Arial" panose="020B0604020202020204" pitchFamily="34" charset="0"/>
              <a:buChar char="•"/>
            </a:pPr>
            <a:r>
              <a:rPr lang="en-US" sz="3000"/>
              <a:t>Understand the importance of content and site management for better </a:t>
            </a:r>
            <a:r>
              <a:rPr lang="en-US" sz="3200" dirty="0"/>
              <a:t>customer experience </a:t>
            </a:r>
            <a:endParaRPr lang="en-US" sz="3000"/>
          </a:p>
        </p:txBody>
      </p:sp>
    </p:spTree>
    <p:extLst>
      <p:ext uri="{BB962C8B-B14F-4D97-AF65-F5344CB8AC3E}">
        <p14:creationId xmlns:p14="http://schemas.microsoft.com/office/powerpoint/2010/main" val="36616867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02A44A-6703-B54B-A0B5-0FF691F466C9}"/>
              </a:ext>
            </a:extLst>
          </p:cNvPr>
          <p:cNvSpPr>
            <a:spLocks noGrp="1"/>
          </p:cNvSpPr>
          <p:nvPr>
            <p:ph type="title"/>
          </p:nvPr>
        </p:nvSpPr>
        <p:spPr/>
        <p:txBody>
          <a:bodyPr/>
          <a:lstStyle/>
          <a:p>
            <a:r>
              <a:rPr lang="fr-FR" dirty="0"/>
              <a:t>Chapter content</a:t>
            </a:r>
            <a:endParaRPr lang="en-US" dirty="0">
              <a:cs typeface="Calibri Light"/>
            </a:endParaRPr>
          </a:p>
        </p:txBody>
      </p:sp>
      <p:sp>
        <p:nvSpPr>
          <p:cNvPr id="3" name="Content Placeholder 2">
            <a:extLst>
              <a:ext uri="{FF2B5EF4-FFF2-40B4-BE49-F238E27FC236}">
                <a16:creationId xmlns:a16="http://schemas.microsoft.com/office/drawing/2014/main" id="{C6B9AEF7-A5BF-694B-8DB7-EABCC9BBC73A}"/>
              </a:ext>
            </a:extLst>
          </p:cNvPr>
          <p:cNvSpPr>
            <a:spLocks noGrp="1"/>
          </p:cNvSpPr>
          <p:nvPr>
            <p:ph idx="1"/>
          </p:nvPr>
        </p:nvSpPr>
        <p:spPr/>
        <p:txBody>
          <a:bodyPr vert="horz" lIns="137160" tIns="68580" rIns="137160" bIns="68580" rtlCol="0" anchor="t">
            <a:normAutofit/>
          </a:bodyPr>
          <a:lstStyle/>
          <a:p>
            <a:pPr marL="685800">
              <a:buFont typeface="Arial" panose="020B0604020202020204" pitchFamily="34" charset="0"/>
              <a:buChar char="•"/>
            </a:pPr>
            <a:r>
              <a:rPr lang="en-US" dirty="0"/>
              <a:t>Performance management for digital channels</a:t>
            </a:r>
          </a:p>
          <a:p>
            <a:pPr marL="685800">
              <a:buFont typeface="Arial" panose="020B0604020202020204" pitchFamily="34" charset="0"/>
              <a:buChar char="•"/>
            </a:pPr>
            <a:r>
              <a:rPr lang="en-US" dirty="0"/>
              <a:t>Key elements in a Performance measurement system</a:t>
            </a:r>
          </a:p>
          <a:p>
            <a:pPr marL="1101600" lvl="1" indent="-342900">
              <a:buFont typeface="Arial" panose="020B0604020202020204" pitchFamily="34" charset="0"/>
              <a:buChar char="•"/>
            </a:pPr>
            <a:r>
              <a:rPr lang="en-US" sz="2400"/>
              <a:t>Performance measurement process</a:t>
            </a:r>
          </a:p>
          <a:p>
            <a:pPr marL="1101600" lvl="1" indent="-342900">
              <a:buFont typeface="Arial" panose="020B0604020202020204" pitchFamily="34" charset="0"/>
              <a:buChar char="•"/>
            </a:pPr>
            <a:r>
              <a:rPr lang="en-US" sz="2400"/>
              <a:t>The measurement framework t</a:t>
            </a:r>
          </a:p>
          <a:p>
            <a:pPr marL="1101600" lvl="1" indent="-342900">
              <a:buFont typeface="Arial" panose="020B0604020202020204" pitchFamily="34" charset="0"/>
              <a:buChar char="•"/>
            </a:pPr>
            <a:r>
              <a:rPr lang="en-US" sz="2400"/>
              <a:t>Tools and techniques for collecting, analyzing, disseminating and actioning results.</a:t>
            </a:r>
          </a:p>
          <a:p>
            <a:pPr marL="584100" indent="-457200">
              <a:buFont typeface="Arial" panose="020B0604020202020204" pitchFamily="34" charset="0"/>
              <a:buChar char="•"/>
            </a:pPr>
            <a:r>
              <a:rPr lang="en-US" sz="2800" dirty="0"/>
              <a:t>Content management process</a:t>
            </a:r>
          </a:p>
          <a:p>
            <a:pPr marL="584100" indent="-457200">
              <a:buFont typeface="Arial" panose="020B0604020202020204" pitchFamily="34" charset="0"/>
              <a:buChar char="•"/>
            </a:pPr>
            <a:r>
              <a:rPr lang="en-US" sz="2800" dirty="0"/>
              <a:t>Responsibilities for customer experience and site management</a:t>
            </a:r>
          </a:p>
        </p:txBody>
      </p:sp>
    </p:spTree>
    <p:extLst>
      <p:ext uri="{BB962C8B-B14F-4D97-AF65-F5344CB8AC3E}">
        <p14:creationId xmlns:p14="http://schemas.microsoft.com/office/powerpoint/2010/main" val="25927970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3E5E0"/>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6624BA81-7F34-5C49-6D73-93A69C14C590}"/>
              </a:ext>
            </a:extLst>
          </p:cNvPr>
          <p:cNvSpPr>
            <a:spLocks noGrp="1"/>
          </p:cNvSpPr>
          <p:nvPr>
            <p:ph type="title"/>
          </p:nvPr>
        </p:nvSpPr>
        <p:spPr>
          <a:xfrm>
            <a:off x="2012632" y="342900"/>
            <a:ext cx="15773400" cy="1582458"/>
          </a:xfrm>
        </p:spPr>
        <p:txBody>
          <a:bodyPr/>
          <a:lstStyle/>
          <a:p>
            <a:r>
              <a:rPr lang="en-VN"/>
              <a:t>Introduction</a:t>
            </a:r>
          </a:p>
        </p:txBody>
      </p:sp>
      <p:pic>
        <p:nvPicPr>
          <p:cNvPr id="10" name="Content Placeholder 9">
            <a:extLst>
              <a:ext uri="{FF2B5EF4-FFF2-40B4-BE49-F238E27FC236}">
                <a16:creationId xmlns:a16="http://schemas.microsoft.com/office/drawing/2014/main" id="{B04862CD-3B15-3390-38F5-A9C8D4661EA1}"/>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20627" t="12659" r="23859" b="31731"/>
          <a:stretch/>
        </p:blipFill>
        <p:spPr>
          <a:xfrm>
            <a:off x="3581400" y="1944408"/>
            <a:ext cx="12192000" cy="7932144"/>
          </a:xfr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1B7319-72DE-209D-4E04-4BCE00323367}"/>
              </a:ext>
            </a:extLst>
          </p:cNvPr>
          <p:cNvSpPr>
            <a:spLocks noGrp="1"/>
          </p:cNvSpPr>
          <p:nvPr>
            <p:ph type="title"/>
          </p:nvPr>
        </p:nvSpPr>
        <p:spPr/>
        <p:txBody>
          <a:bodyPr>
            <a:normAutofit fontScale="90000"/>
          </a:bodyPr>
          <a:lstStyle/>
          <a:p>
            <a:r>
              <a:rPr lang="en-US"/>
              <a:t>Performance management for digital channels</a:t>
            </a:r>
            <a:endParaRPr lang="en-VN"/>
          </a:p>
        </p:txBody>
      </p:sp>
      <p:sp>
        <p:nvSpPr>
          <p:cNvPr id="4" name="Content Placeholder 3">
            <a:extLst>
              <a:ext uri="{FF2B5EF4-FFF2-40B4-BE49-F238E27FC236}">
                <a16:creationId xmlns:a16="http://schemas.microsoft.com/office/drawing/2014/main" id="{C463EDA8-CC1E-3B85-8FC2-5E2E81DAB65B}"/>
              </a:ext>
            </a:extLst>
          </p:cNvPr>
          <p:cNvSpPr>
            <a:spLocks noGrp="1"/>
          </p:cNvSpPr>
          <p:nvPr>
            <p:ph idx="1"/>
          </p:nvPr>
        </p:nvSpPr>
        <p:spPr>
          <a:xfrm>
            <a:off x="2012633" y="2377441"/>
            <a:ext cx="15773399" cy="7400558"/>
          </a:xfrm>
        </p:spPr>
        <p:txBody>
          <a:bodyPr/>
          <a:lstStyle/>
          <a:p>
            <a:pPr marL="457200" indent="-457200"/>
            <a:r>
              <a:rPr lang="en-US" sz="3200" b="1"/>
              <a:t>Performance management system: </a:t>
            </a:r>
            <a:r>
              <a:rPr lang="en-US" sz="3200"/>
              <a:t>A process used to evaluate and improve the efficiency and effectiveness of an organization and its processes.</a:t>
            </a:r>
            <a:endParaRPr lang="en-US" sz="2400"/>
          </a:p>
          <a:p>
            <a:pPr marL="457200" indent="-457200"/>
            <a:r>
              <a:rPr lang="en-US" sz="3000"/>
              <a:t>Characteristics of PMS for digital channels:</a:t>
            </a:r>
          </a:p>
          <a:p>
            <a:pPr marL="1215900" lvl="1" indent="-457200">
              <a:buFont typeface="Arial" panose="020B0604020202020204" pitchFamily="34" charset="0"/>
              <a:buChar char="•"/>
            </a:pPr>
            <a:r>
              <a:rPr lang="en-US" sz="2400"/>
              <a:t>Is </a:t>
            </a:r>
            <a:r>
              <a:rPr lang="en-US" sz="2400">
                <a:effectLst/>
              </a:rPr>
              <a:t>the processes and systems intended to monitor and improve the performance of an organization </a:t>
            </a:r>
          </a:p>
          <a:p>
            <a:pPr marL="1215900" lvl="1" indent="-457200">
              <a:buFont typeface="Arial" panose="020B0604020202020204" pitchFamily="34" charset="0"/>
              <a:buChar char="•"/>
            </a:pPr>
            <a:r>
              <a:rPr lang="en-US" sz="2400"/>
              <a:t>is based on the study of </a:t>
            </a:r>
            <a:r>
              <a:rPr lang="en-US" sz="2400" b="1"/>
              <a:t>performance measurement systems</a:t>
            </a:r>
          </a:p>
          <a:p>
            <a:pPr marL="1215900" lvl="1" indent="-457200">
              <a:buFont typeface="Arial" panose="020B0604020202020204" pitchFamily="34" charset="0"/>
              <a:buChar char="•"/>
            </a:pPr>
            <a:r>
              <a:rPr lang="en-US" sz="2400" i="1"/>
              <a:t>“You can’t manage what you can’t measure” – </a:t>
            </a:r>
            <a:r>
              <a:rPr lang="en-US" sz="2400"/>
              <a:t>Napier, CIO of HP, 1960</a:t>
            </a:r>
          </a:p>
          <a:p>
            <a:pPr marL="0" indent="0">
              <a:buNone/>
            </a:pPr>
            <a:endParaRPr lang="en-VN"/>
          </a:p>
        </p:txBody>
      </p:sp>
    </p:spTree>
    <p:extLst>
      <p:ext uri="{BB962C8B-B14F-4D97-AF65-F5344CB8AC3E}">
        <p14:creationId xmlns:p14="http://schemas.microsoft.com/office/powerpoint/2010/main" val="20112217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1B7319-72DE-209D-4E04-4BCE00323367}"/>
              </a:ext>
            </a:extLst>
          </p:cNvPr>
          <p:cNvSpPr>
            <a:spLocks noGrp="1"/>
          </p:cNvSpPr>
          <p:nvPr>
            <p:ph type="title"/>
          </p:nvPr>
        </p:nvSpPr>
        <p:spPr/>
        <p:txBody>
          <a:bodyPr>
            <a:normAutofit fontScale="90000"/>
          </a:bodyPr>
          <a:lstStyle/>
          <a:p>
            <a:r>
              <a:rPr lang="en-US"/>
              <a:t>Performance management for digital channels</a:t>
            </a:r>
            <a:endParaRPr lang="en-VN"/>
          </a:p>
        </p:txBody>
      </p:sp>
      <p:sp>
        <p:nvSpPr>
          <p:cNvPr id="4" name="Content Placeholder 3">
            <a:extLst>
              <a:ext uri="{FF2B5EF4-FFF2-40B4-BE49-F238E27FC236}">
                <a16:creationId xmlns:a16="http://schemas.microsoft.com/office/drawing/2014/main" id="{C463EDA8-CC1E-3B85-8FC2-5E2E81DAB65B}"/>
              </a:ext>
            </a:extLst>
          </p:cNvPr>
          <p:cNvSpPr>
            <a:spLocks noGrp="1"/>
          </p:cNvSpPr>
          <p:nvPr>
            <p:ph idx="1"/>
          </p:nvPr>
        </p:nvSpPr>
        <p:spPr>
          <a:xfrm>
            <a:off x="2012633" y="2377441"/>
            <a:ext cx="15773399" cy="7400558"/>
          </a:xfrm>
        </p:spPr>
        <p:txBody>
          <a:bodyPr/>
          <a:lstStyle/>
          <a:p>
            <a:pPr marL="0" indent="0">
              <a:buNone/>
            </a:pPr>
            <a:r>
              <a:rPr lang="en-US" sz="2800" b="1"/>
              <a:t>Performance measurement system:</a:t>
            </a:r>
          </a:p>
          <a:p>
            <a:pPr marL="1101600" lvl="1" indent="-342900">
              <a:buFont typeface="Arial" panose="020B0604020202020204" pitchFamily="34" charset="0"/>
              <a:buChar char="•"/>
            </a:pPr>
            <a:r>
              <a:rPr lang="en-US" sz="2400"/>
              <a:t>is a must-have step for performance management of digital channels -  answering the managerial questions in DM</a:t>
            </a:r>
          </a:p>
          <a:p>
            <a:pPr marL="1101600" lvl="1" indent="-342900">
              <a:buFont typeface="Arial" panose="020B0604020202020204" pitchFamily="34" charset="0"/>
              <a:buChar char="•"/>
            </a:pPr>
            <a:r>
              <a:rPr lang="en-US" sz="2400"/>
              <a:t>is the process by which metrics are defined, collected, disseminated, and actioned.</a:t>
            </a:r>
          </a:p>
          <a:p>
            <a:pPr marL="0" indent="0">
              <a:buNone/>
            </a:pPr>
            <a:r>
              <a:rPr lang="en-US" sz="2800" b="1"/>
              <a:t>Three key elements of a digital marketing measurement system: </a:t>
            </a:r>
          </a:p>
          <a:p>
            <a:pPr marL="1101600" lvl="1" indent="-342900">
              <a:buFont typeface="Arial" panose="020B0604020202020204" pitchFamily="34" charset="0"/>
              <a:buChar char="•"/>
            </a:pPr>
            <a:r>
              <a:rPr lang="en-US" sz="2400"/>
              <a:t>performance measurement process</a:t>
            </a:r>
          </a:p>
          <a:p>
            <a:pPr marL="1101600" lvl="1" indent="-342900">
              <a:buFont typeface="Arial" panose="020B0604020202020204" pitchFamily="34" charset="0"/>
              <a:buChar char="•"/>
            </a:pPr>
            <a:r>
              <a:rPr lang="en-US" sz="2400"/>
              <a:t>the measurement framework that specifies groups of relevant digital marketing metrics </a:t>
            </a:r>
          </a:p>
          <a:p>
            <a:pPr marL="1101600" lvl="1" indent="-342900">
              <a:buFont typeface="Arial" panose="020B0604020202020204" pitchFamily="34" charset="0"/>
              <a:buChar char="•"/>
            </a:pPr>
            <a:r>
              <a:rPr lang="en-US" sz="2400"/>
              <a:t>an assessment of the suitability of tools and techniques for collecting, analysing, disseminating and actioning results.</a:t>
            </a:r>
          </a:p>
          <a:p>
            <a:pPr marL="0" indent="0">
              <a:buNone/>
            </a:pPr>
            <a:endParaRPr lang="en-VN"/>
          </a:p>
        </p:txBody>
      </p:sp>
    </p:spTree>
    <p:extLst>
      <p:ext uri="{BB962C8B-B14F-4D97-AF65-F5344CB8AC3E}">
        <p14:creationId xmlns:p14="http://schemas.microsoft.com/office/powerpoint/2010/main" val="30407693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1B7319-72DE-209D-4E04-4BCE00323367}"/>
              </a:ext>
            </a:extLst>
          </p:cNvPr>
          <p:cNvSpPr>
            <a:spLocks noGrp="1"/>
          </p:cNvSpPr>
          <p:nvPr>
            <p:ph type="title"/>
          </p:nvPr>
        </p:nvSpPr>
        <p:spPr>
          <a:xfrm>
            <a:off x="2012632" y="266700"/>
            <a:ext cx="15773400" cy="1582458"/>
          </a:xfrm>
        </p:spPr>
        <p:txBody>
          <a:bodyPr>
            <a:normAutofit/>
          </a:bodyPr>
          <a:lstStyle/>
          <a:p>
            <a:r>
              <a:rPr lang="en-US" sz="4800"/>
              <a:t>Performance measurement system </a:t>
            </a:r>
            <a:br>
              <a:rPr lang="en-US" sz="4800"/>
            </a:br>
            <a:r>
              <a:rPr lang="en-US" sz="4400" b="1"/>
              <a:t>(1) Performance measurement process</a:t>
            </a:r>
            <a:r>
              <a:rPr lang="en-US" sz="4800"/>
              <a:t> </a:t>
            </a:r>
          </a:p>
        </p:txBody>
      </p:sp>
      <p:sp>
        <p:nvSpPr>
          <p:cNvPr id="4" name="Content Placeholder 3">
            <a:extLst>
              <a:ext uri="{FF2B5EF4-FFF2-40B4-BE49-F238E27FC236}">
                <a16:creationId xmlns:a16="http://schemas.microsoft.com/office/drawing/2014/main" id="{C463EDA8-CC1E-3B85-8FC2-5E2E81DAB65B}"/>
              </a:ext>
            </a:extLst>
          </p:cNvPr>
          <p:cNvSpPr>
            <a:spLocks noGrp="1"/>
          </p:cNvSpPr>
          <p:nvPr>
            <p:ph idx="1"/>
          </p:nvPr>
        </p:nvSpPr>
        <p:spPr>
          <a:xfrm>
            <a:off x="2012633" y="2247900"/>
            <a:ext cx="15773399" cy="8039100"/>
          </a:xfrm>
        </p:spPr>
        <p:txBody>
          <a:bodyPr>
            <a:normAutofit fontScale="70000" lnSpcReduction="20000"/>
          </a:bodyPr>
          <a:lstStyle/>
          <a:p>
            <a:pPr marL="571500" indent="-571500">
              <a:buFont typeface="Wingdings" pitchFamily="2" charset="2"/>
              <a:buChar char="Ø"/>
            </a:pPr>
            <a:r>
              <a:rPr lang="en-US" sz="4000"/>
              <a:t>Performance is measured primarily through information on process effectiveness and efficiency</a:t>
            </a:r>
          </a:p>
          <a:p>
            <a:pPr marL="1215900" lvl="1" indent="-457200">
              <a:lnSpc>
                <a:spcPct val="120000"/>
              </a:lnSpc>
              <a:buFont typeface="Arial" panose="020B0604020202020204" pitchFamily="34" charset="0"/>
              <a:buChar char="•"/>
            </a:pPr>
            <a:r>
              <a:rPr lang="en-US" sz="3600" i="1"/>
              <a:t>Effectiveness</a:t>
            </a:r>
            <a:r>
              <a:rPr lang="en-US" sz="3600"/>
              <a:t>: Meeting process objectives, delivering the required outputs and outcomes: ‘doing the right thing’.</a:t>
            </a:r>
          </a:p>
          <a:p>
            <a:pPr marL="1215900" lvl="1" indent="-457200">
              <a:lnSpc>
                <a:spcPct val="120000"/>
              </a:lnSpc>
              <a:buFont typeface="Arial" panose="020B0604020202020204" pitchFamily="34" charset="0"/>
              <a:buChar char="•"/>
            </a:pPr>
            <a:r>
              <a:rPr lang="en-US" sz="3600" i="1"/>
              <a:t>Efficiency</a:t>
            </a:r>
            <a:r>
              <a:rPr lang="en-US" sz="3600"/>
              <a:t>: Minimising resources or time needed to complete a process: ‘doing the thing right’.</a:t>
            </a:r>
            <a:endParaRPr lang="en-US" sz="2400"/>
          </a:p>
          <a:p>
            <a:pPr marL="457200" indent="-457200">
              <a:buFont typeface="Wingdings" pitchFamily="2" charset="2"/>
              <a:buChar char="Ø"/>
            </a:pPr>
            <a:r>
              <a:rPr lang="en-US" sz="4000"/>
              <a:t>A structured performance management process is necessary:  </a:t>
            </a:r>
            <a:r>
              <a:rPr lang="en-US" sz="3400"/>
              <a:t>the repercussions caused by the lack of it: poor linkage of measures with strategic objectives or absence of objectives; key data not collected; data inaccuracies; data not disseminated or analyzed; or no corrective action</a:t>
            </a:r>
          </a:p>
          <a:p>
            <a:pPr marL="457200" indent="-457200">
              <a:buFont typeface="Wingdings" pitchFamily="2" charset="2"/>
              <a:buChar char="Ø"/>
            </a:pPr>
            <a:r>
              <a:rPr lang="en-US" sz="4000"/>
              <a:t>The barriers: </a:t>
            </a:r>
          </a:p>
          <a:p>
            <a:pPr marL="1215900" lvl="1" indent="-457200">
              <a:lnSpc>
                <a:spcPct val="120000"/>
              </a:lnSpc>
              <a:spcBef>
                <a:spcPts val="300"/>
              </a:spcBef>
              <a:spcAft>
                <a:spcPts val="300"/>
              </a:spcAft>
              <a:buFont typeface="Arial" panose="020B0604020202020204" pitchFamily="34" charset="0"/>
              <a:buChar char="•"/>
            </a:pPr>
            <a:r>
              <a:rPr lang="en-US" sz="3100"/>
              <a:t>Senior management myopia: performance measurement not seen as a priority, not understood or targeted at the wrong area – reducing costs rather than improving performance.</a:t>
            </a:r>
          </a:p>
          <a:p>
            <a:pPr marL="1215900" lvl="1" indent="-457200">
              <a:lnSpc>
                <a:spcPct val="120000"/>
              </a:lnSpc>
              <a:spcBef>
                <a:spcPts val="300"/>
              </a:spcBef>
              <a:spcAft>
                <a:spcPts val="300"/>
              </a:spcAft>
              <a:buFont typeface="Arial" panose="020B0604020202020204" pitchFamily="34" charset="0"/>
              <a:buChar char="•"/>
            </a:pPr>
            <a:r>
              <a:rPr lang="en-US" sz="3100"/>
              <a:t>Unclear responsibilities: for delivering and improving the measurement system. </a:t>
            </a:r>
          </a:p>
          <a:p>
            <a:pPr marL="1215900" lvl="1" indent="-457200">
              <a:lnSpc>
                <a:spcPct val="120000"/>
              </a:lnSpc>
              <a:spcBef>
                <a:spcPts val="300"/>
              </a:spcBef>
              <a:spcAft>
                <a:spcPts val="300"/>
              </a:spcAft>
              <a:buFont typeface="Arial" panose="020B0604020202020204" pitchFamily="34" charset="0"/>
              <a:buChar char="•"/>
            </a:pPr>
            <a:r>
              <a:rPr lang="en-US" sz="3100"/>
              <a:t>Resourcing issues: lack of time (perhaps suggesting lack of staff motivation), lack of necessary technology and integrated systems.</a:t>
            </a:r>
          </a:p>
          <a:p>
            <a:pPr marL="1215900" lvl="1" indent="-457200">
              <a:lnSpc>
                <a:spcPct val="120000"/>
              </a:lnSpc>
              <a:spcBef>
                <a:spcPts val="300"/>
              </a:spcBef>
              <a:spcAft>
                <a:spcPts val="300"/>
              </a:spcAft>
              <a:buFont typeface="Arial" panose="020B0604020202020204" pitchFamily="34" charset="0"/>
              <a:buChar char="•"/>
            </a:pPr>
            <a:r>
              <a:rPr lang="en-US" sz="3100"/>
              <a:t>Data problems: data overload or of poor quality, limited data for benchmarking: • data access/data silos (22 per cent); incomplete data (16 per cent); inaccurate data (16 per cent); inadequate analytics tools (10 per cent) (Digital Analytics Association, 2017)</a:t>
            </a:r>
            <a:endParaRPr lang="en-VN" sz="3100"/>
          </a:p>
        </p:txBody>
      </p:sp>
    </p:spTree>
    <p:extLst>
      <p:ext uri="{BB962C8B-B14F-4D97-AF65-F5344CB8AC3E}">
        <p14:creationId xmlns:p14="http://schemas.microsoft.com/office/powerpoint/2010/main" val="33249204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1B7319-72DE-209D-4E04-4BCE00323367}"/>
              </a:ext>
            </a:extLst>
          </p:cNvPr>
          <p:cNvSpPr>
            <a:spLocks noGrp="1"/>
          </p:cNvSpPr>
          <p:nvPr>
            <p:ph type="title"/>
          </p:nvPr>
        </p:nvSpPr>
        <p:spPr>
          <a:xfrm>
            <a:off x="2012632" y="266700"/>
            <a:ext cx="15773400" cy="1582458"/>
          </a:xfrm>
        </p:spPr>
        <p:txBody>
          <a:bodyPr>
            <a:normAutofit/>
          </a:bodyPr>
          <a:lstStyle/>
          <a:p>
            <a:r>
              <a:rPr lang="en-US" sz="4800"/>
              <a:t>Performance measurement system </a:t>
            </a:r>
            <a:br>
              <a:rPr lang="en-US" sz="4800"/>
            </a:br>
            <a:r>
              <a:rPr lang="en-US" sz="4400" b="1"/>
              <a:t>(1) Performance measurement process</a:t>
            </a:r>
            <a:r>
              <a:rPr lang="en-US" sz="4800"/>
              <a:t> </a:t>
            </a:r>
          </a:p>
        </p:txBody>
      </p:sp>
      <p:pic>
        <p:nvPicPr>
          <p:cNvPr id="6" name="Content Placeholder 5">
            <a:extLst>
              <a:ext uri="{FF2B5EF4-FFF2-40B4-BE49-F238E27FC236}">
                <a16:creationId xmlns:a16="http://schemas.microsoft.com/office/drawing/2014/main" id="{A6BD77EC-DCB2-E78A-383E-DF32C10A36C6}"/>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222753" y="1849158"/>
            <a:ext cx="8839200" cy="7367783"/>
          </a:xfrm>
          <a:prstGeom prst="rect">
            <a:avLst/>
          </a:prstGeom>
        </p:spPr>
      </p:pic>
      <p:sp>
        <p:nvSpPr>
          <p:cNvPr id="7" name="TextBox 6">
            <a:extLst>
              <a:ext uri="{FF2B5EF4-FFF2-40B4-BE49-F238E27FC236}">
                <a16:creationId xmlns:a16="http://schemas.microsoft.com/office/drawing/2014/main" id="{2A849978-3F55-4D99-D98D-BD1115C985FF}"/>
              </a:ext>
            </a:extLst>
          </p:cNvPr>
          <p:cNvSpPr txBox="1"/>
          <p:nvPr/>
        </p:nvSpPr>
        <p:spPr>
          <a:xfrm>
            <a:off x="1752600" y="2400300"/>
            <a:ext cx="7437496" cy="6370975"/>
          </a:xfrm>
          <a:prstGeom prst="rect">
            <a:avLst/>
          </a:prstGeom>
          <a:noFill/>
        </p:spPr>
        <p:txBody>
          <a:bodyPr wrap="square" rtlCol="0">
            <a:spAutoFit/>
          </a:bodyPr>
          <a:lstStyle/>
          <a:p>
            <a:pPr marL="342900" indent="-342900">
              <a:buFont typeface="Arial" panose="020B0604020202020204" pitchFamily="34" charset="0"/>
              <a:buChar char="•"/>
            </a:pPr>
            <a:r>
              <a:rPr lang="en-US" sz="2400">
                <a:effectLst/>
                <a:latin typeface="Source Sans Pro" panose="020B0503030403020204" pitchFamily="34" charset="0"/>
                <a:ea typeface="Source Sans Pro" panose="020B0503030403020204" pitchFamily="34" charset="0"/>
              </a:rPr>
              <a:t>Stage 1 - goal-setting: the aims of the measurement system are defined </a:t>
            </a:r>
            <a:r>
              <a:rPr lang="en-US" sz="2400">
                <a:effectLst/>
                <a:latin typeface="Source Sans Pro" panose="020B0503030403020204" pitchFamily="34" charset="0"/>
                <a:ea typeface="Source Sans Pro" panose="020B0503030403020204" pitchFamily="34" charset="0"/>
                <a:sym typeface="Wingdings" pitchFamily="2" charset="2"/>
              </a:rPr>
              <a:t> </a:t>
            </a:r>
            <a:r>
              <a:rPr lang="en-US" sz="2400">
                <a:effectLst/>
                <a:latin typeface="Source Sans Pro" panose="020B0503030403020204" pitchFamily="34" charset="0"/>
                <a:ea typeface="Source Sans Pro" panose="020B0503030403020204" pitchFamily="34" charset="0"/>
              </a:rPr>
              <a:t>taking the strategic digital marketing objectives as input to the measurement system.</a:t>
            </a:r>
          </a:p>
          <a:p>
            <a:pPr marL="342900" indent="-342900">
              <a:buFont typeface="Arial" panose="020B0604020202020204" pitchFamily="34" charset="0"/>
              <a:buChar char="•"/>
            </a:pPr>
            <a:r>
              <a:rPr lang="en-US" sz="2400">
                <a:effectLst/>
                <a:latin typeface="Source Sans Pro" panose="020B0503030403020204" pitchFamily="34" charset="0"/>
                <a:ea typeface="Source Sans Pro" panose="020B0503030403020204" pitchFamily="34" charset="0"/>
              </a:rPr>
              <a:t>Stage 2 - performance measurement: collecting data to determine the different metrics that are part of a measurement framework.</a:t>
            </a:r>
          </a:p>
          <a:p>
            <a:pPr marL="342900" indent="-342900">
              <a:buFont typeface="Arial" panose="020B0604020202020204" pitchFamily="34" charset="0"/>
              <a:buChar char="•"/>
            </a:pPr>
            <a:r>
              <a:rPr lang="en-US" sz="2400">
                <a:effectLst/>
                <a:latin typeface="Source Sans Pro" panose="020B0503030403020204" pitchFamily="34" charset="0"/>
                <a:ea typeface="Source Sans Pro" panose="020B0503030403020204" pitchFamily="34" charset="0"/>
              </a:rPr>
              <a:t>Stage 3 - performance diagnosis:  analysis of results to understand the reasons for variance from objectives and selecting marketing solutions to reduce variance. </a:t>
            </a:r>
            <a:endParaRPr lang="en-US" sz="2400">
              <a:latin typeface="Source Sans Pro" panose="020B0503030403020204" pitchFamily="34" charset="0"/>
              <a:ea typeface="Source Sans Pro" panose="020B0503030403020204" pitchFamily="34" charset="0"/>
            </a:endParaRPr>
          </a:p>
          <a:p>
            <a:pPr marL="342900" indent="-342900">
              <a:buFont typeface="Arial" panose="020B0604020202020204" pitchFamily="34" charset="0"/>
              <a:buChar char="•"/>
            </a:pPr>
            <a:r>
              <a:rPr lang="en-US" sz="2400">
                <a:effectLst/>
                <a:latin typeface="Source Sans Pro" panose="020B0503030403020204" pitchFamily="34" charset="0"/>
                <a:ea typeface="Source Sans Pro" panose="020B0503030403020204" pitchFamily="34" charset="0"/>
              </a:rPr>
              <a:t>Stage 4 - corrective action:  the implementation of these solutions as regular updates to content, design, ongoing marketing communications and CRO. </a:t>
            </a:r>
          </a:p>
          <a:p>
            <a:endParaRPr lang="en-US" sz="2400">
              <a:latin typeface="Source Sans Pro" panose="020B0503030403020204" pitchFamily="34" charset="0"/>
              <a:ea typeface="Source Sans Pro" panose="020B0503030403020204" pitchFamily="34" charset="0"/>
            </a:endParaRPr>
          </a:p>
          <a:p>
            <a:r>
              <a:rPr lang="en-US" sz="2400">
                <a:effectLst/>
                <a:latin typeface="Source Sans Pro" panose="020B0503030403020204" pitchFamily="34" charset="0"/>
                <a:ea typeface="Source Sans Pro" panose="020B0503030403020204" pitchFamily="34" charset="0"/>
              </a:rPr>
              <a:t>After stage 4, the continuous cycle repeats, possibly with modified goals </a:t>
            </a:r>
            <a:endParaRPr lang="en-US" sz="2400">
              <a:latin typeface="Source Sans Pro" panose="020B0503030403020204" pitchFamily="34" charset="0"/>
              <a:ea typeface="Source Sans Pro" panose="020B0503030403020204" pitchFamily="34" charset="0"/>
            </a:endParaRPr>
          </a:p>
          <a:p>
            <a:endParaRPr lang="en-VN" sz="2400">
              <a:latin typeface="Source Sans Pro" panose="020B0503030403020204" pitchFamily="34" charset="0"/>
              <a:ea typeface="Source Sans Pro" panose="020B0503030403020204" pitchFamily="34" charset="0"/>
            </a:endParaRPr>
          </a:p>
        </p:txBody>
      </p:sp>
    </p:spTree>
    <p:extLst>
      <p:ext uri="{BB962C8B-B14F-4D97-AF65-F5344CB8AC3E}">
        <p14:creationId xmlns:p14="http://schemas.microsoft.com/office/powerpoint/2010/main" val="39143793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099965D-6004-BB48-9A3D-32A40716491D}"/>
              </a:ext>
            </a:extLst>
          </p:cNvPr>
          <p:cNvSpPr>
            <a:spLocks noGrp="1"/>
          </p:cNvSpPr>
          <p:nvPr>
            <p:ph idx="1"/>
          </p:nvPr>
        </p:nvSpPr>
        <p:spPr>
          <a:xfrm>
            <a:off x="1981200" y="2247900"/>
            <a:ext cx="15773399" cy="5280659"/>
          </a:xfrm>
        </p:spPr>
        <p:txBody>
          <a:bodyPr vert="horz" lIns="137160" tIns="68580" rIns="137160" bIns="68580" rtlCol="0" anchor="ctr">
            <a:normAutofit/>
          </a:bodyPr>
          <a:lstStyle/>
          <a:p>
            <a:pPr marL="0" indent="0" algn="just">
              <a:lnSpc>
                <a:spcPct val="100000"/>
              </a:lnSpc>
              <a:buNone/>
            </a:pPr>
            <a:r>
              <a:rPr lang="en-US" sz="2800" b="1" dirty="0">
                <a:solidFill>
                  <a:schemeClr val="accent6">
                    <a:lumMod val="50000"/>
                  </a:schemeClr>
                </a:solidFill>
                <a:sym typeface="Wingdings" pitchFamily="2" charset="2"/>
              </a:rPr>
              <a:t>C</a:t>
            </a:r>
            <a:r>
              <a:rPr lang="en-US" sz="2800" b="1" dirty="0">
                <a:solidFill>
                  <a:schemeClr val="tx2"/>
                </a:solidFill>
                <a:sym typeface="Wingdings" pitchFamily="2" charset="2"/>
              </a:rPr>
              <a:t>ommon mistakes in stage 1:</a:t>
            </a:r>
            <a:endParaRPr lang="en-US" sz="2800" b="1" dirty="0">
              <a:solidFill>
                <a:schemeClr val="tx2"/>
              </a:solidFill>
            </a:endParaRPr>
          </a:p>
          <a:p>
            <a:pPr lvl="1" indent="-274320" algn="just">
              <a:lnSpc>
                <a:spcPct val="100000"/>
              </a:lnSpc>
              <a:buFont typeface="Wingdings" pitchFamily="2" charset="2"/>
              <a:buChar char="§"/>
            </a:pPr>
            <a:r>
              <a:rPr lang="en-US" sz="2800" dirty="0">
                <a:solidFill>
                  <a:schemeClr val="tx2"/>
                </a:solidFill>
              </a:rPr>
              <a:t>KPIs do not stick to the overall goals of the brand but only care about the amount of interaction</a:t>
            </a:r>
          </a:p>
          <a:p>
            <a:pPr lvl="1" indent="-274320" algn="just">
              <a:lnSpc>
                <a:spcPct val="100000"/>
              </a:lnSpc>
              <a:buFont typeface="Wingdings" pitchFamily="2" charset="2"/>
              <a:buChar char="§"/>
            </a:pPr>
            <a:r>
              <a:rPr lang="en-US" sz="2800" dirty="0">
                <a:solidFill>
                  <a:schemeClr val="tx2"/>
                </a:solidFill>
              </a:rPr>
              <a:t>KPIs set that are not synchronized or inconsistent among departments in the organization and align with specific characteristics of brand</a:t>
            </a:r>
          </a:p>
        </p:txBody>
      </p:sp>
      <p:sp>
        <p:nvSpPr>
          <p:cNvPr id="2" name="Title 1">
            <a:extLst>
              <a:ext uri="{FF2B5EF4-FFF2-40B4-BE49-F238E27FC236}">
                <a16:creationId xmlns:a16="http://schemas.microsoft.com/office/drawing/2014/main" id="{2C513D4E-246F-643A-D339-31EB1EAE4B40}"/>
              </a:ext>
            </a:extLst>
          </p:cNvPr>
          <p:cNvSpPr>
            <a:spLocks noGrp="1"/>
          </p:cNvSpPr>
          <p:nvPr>
            <p:ph type="title"/>
          </p:nvPr>
        </p:nvSpPr>
        <p:spPr>
          <a:xfrm>
            <a:off x="2012632" y="266700"/>
            <a:ext cx="15773400" cy="1582458"/>
          </a:xfrm>
        </p:spPr>
        <p:txBody>
          <a:bodyPr>
            <a:normAutofit/>
          </a:bodyPr>
          <a:lstStyle/>
          <a:p>
            <a:r>
              <a:rPr lang="en-US" sz="4800"/>
              <a:t>Performance measurement system </a:t>
            </a:r>
            <a:br>
              <a:rPr lang="en-US" sz="4800"/>
            </a:br>
            <a:r>
              <a:rPr lang="en-US" sz="4400" b="1"/>
              <a:t>(1) Performance measurement process</a:t>
            </a:r>
            <a:r>
              <a:rPr lang="en-US" sz="4800"/>
              <a:t> </a:t>
            </a:r>
          </a:p>
        </p:txBody>
      </p:sp>
    </p:spTree>
    <p:extLst>
      <p:ext uri="{BB962C8B-B14F-4D97-AF65-F5344CB8AC3E}">
        <p14:creationId xmlns:p14="http://schemas.microsoft.com/office/powerpoint/2010/main" val="1309452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theme1.xml><?xml version="1.0" encoding="utf-8"?>
<a:theme xmlns:a="http://schemas.openxmlformats.org/drawingml/2006/main" name="5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540929A909BFB49842988E9DBC44210" ma:contentTypeVersion="8" ma:contentTypeDescription="Create a new document." ma:contentTypeScope="" ma:versionID="8d187a6e11ef686f540007c95fd02615">
  <xsd:schema xmlns:xsd="http://www.w3.org/2001/XMLSchema" xmlns:xs="http://www.w3.org/2001/XMLSchema" xmlns:p="http://schemas.microsoft.com/office/2006/metadata/properties" xmlns:ns2="5c4ff63a-2087-458c-8754-9c827ff57039" targetNamespace="http://schemas.microsoft.com/office/2006/metadata/properties" ma:root="true" ma:fieldsID="20dc062ad4f35c89a896c19db6c2bf8c" ns2:_="">
    <xsd:import namespace="5c4ff63a-2087-458c-8754-9c827ff57039"/>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MediaServiceDateTaken" minOccurs="0"/>
                <xsd:element ref="ns2:MediaServiceGenerationTime" minOccurs="0"/>
                <xsd:element ref="ns2:MediaServiceEventHashCode"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c4ff63a-2087-458c-8754-9c827ff5703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ServiceDateTaken" ma:index="12" nillable="true" ma:displayName="MediaServiceDateTaken" ma:hidden="true" ma:indexed="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1EC70B6-5373-452E-870C-94DA15470CD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c4ff63a-2087-458c-8754-9c827ff5703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A8A7AD3-0A3F-4C30-883D-34E64127E6F2}">
  <ds:schemaRefs>
    <ds:schemaRef ds:uri="http://schemas.microsoft.com/sharepoint/v3/contenttype/forms"/>
  </ds:schemaRefs>
</ds:datastoreItem>
</file>

<file path=customXml/itemProps3.xml><?xml version="1.0" encoding="utf-8"?>
<ds:datastoreItem xmlns:ds="http://schemas.openxmlformats.org/officeDocument/2006/customXml" ds:itemID="{9AC5F7B5-0E0F-45AB-8AD2-672C7E89E226}">
  <ds:schemaRefs>
    <ds:schemaRef ds:uri="http://schemas.microsoft.com/office/infopath/2007/PartnerControls"/>
    <ds:schemaRef ds:uri="http://purl.org/dc/elements/1.1/"/>
    <ds:schemaRef ds:uri="http://schemas.microsoft.com/office/2006/documentManagement/types"/>
    <ds:schemaRef ds:uri="http://purl.org/dc/terms/"/>
    <ds:schemaRef ds:uri="http://www.w3.org/XML/1998/namespace"/>
    <ds:schemaRef ds:uri="http://schemas.openxmlformats.org/package/2006/metadata/core-properties"/>
    <ds:schemaRef ds:uri="5c4ff63a-2087-458c-8754-9c827ff57039"/>
    <ds:schemaRef ds:uri="http://schemas.microsoft.com/office/2006/metadata/properties"/>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
  <TotalTime>1671</TotalTime>
  <Words>3229</Words>
  <Application>Microsoft Office PowerPoint</Application>
  <PresentationFormat>Personnalisé</PresentationFormat>
  <Paragraphs>196</Paragraphs>
  <Slides>19</Slides>
  <Notes>14</Notes>
  <HiddenSlides>0</HiddenSlides>
  <MMClips>0</MMClips>
  <ScaleCrop>false</ScaleCrop>
  <HeadingPairs>
    <vt:vector size="4" baseType="variant">
      <vt:variant>
        <vt:lpstr>Thème</vt:lpstr>
      </vt:variant>
      <vt:variant>
        <vt:i4>1</vt:i4>
      </vt:variant>
      <vt:variant>
        <vt:lpstr>Titres des diapositives</vt:lpstr>
      </vt:variant>
      <vt:variant>
        <vt:i4>19</vt:i4>
      </vt:variant>
    </vt:vector>
  </HeadingPairs>
  <TitlesOfParts>
    <vt:vector size="20" baseType="lpstr">
      <vt:lpstr>5_Custom Design</vt:lpstr>
      <vt:lpstr>Présentation PowerPoint</vt:lpstr>
      <vt:lpstr>Learning objectives</vt:lpstr>
      <vt:lpstr>Chapter content</vt:lpstr>
      <vt:lpstr>Introduction</vt:lpstr>
      <vt:lpstr>Performance management for digital channels</vt:lpstr>
      <vt:lpstr>Performance management for digital channels</vt:lpstr>
      <vt:lpstr>Performance measurement system  (1) Performance measurement process </vt:lpstr>
      <vt:lpstr>Performance measurement system  (1) Performance measurement process </vt:lpstr>
      <vt:lpstr>Performance measurement system  (1) Performance measurement process </vt:lpstr>
      <vt:lpstr>Performance measurement system  (2) Defining the performance metrics framework</vt:lpstr>
      <vt:lpstr>Performance measurement system  (3) Tools and techniques for collecting insight, running processes and summarising results</vt:lpstr>
      <vt:lpstr>Performance measurement system  (3) Tools and techniques for collecting insight, running processes and summarising results</vt:lpstr>
      <vt:lpstr>Performance measurement system  Performance diagnosis + corrective action</vt:lpstr>
      <vt:lpstr>Performance measurement system  Performance diagnosis + corrective action</vt:lpstr>
      <vt:lpstr>Content management process</vt:lpstr>
      <vt:lpstr>Responsibilities for customer experience and site management</vt:lpstr>
      <vt:lpstr>Responsibilities for customer experience and site management</vt:lpstr>
      <vt:lpstr>Chapter reference</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Chương 1 - Tổng quan về Marketing</dc:title>
  <cp:lastModifiedBy>PhamTh</cp:lastModifiedBy>
  <cp:revision>36</cp:revision>
  <cp:lastPrinted>2024-05-09T06:18:33Z</cp:lastPrinted>
  <dcterms:created xsi:type="dcterms:W3CDTF">2006-08-16T00:00:00Z</dcterms:created>
  <dcterms:modified xsi:type="dcterms:W3CDTF">2024-12-24T09:03:14Z</dcterms:modified>
  <dc:identifier>DAFqNjDrXK0</dc:identifie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0x0101007540929A909BFB49842988E9DBC44210</vt:lpwstr>
  </property>
</Properties>
</file>